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84" r:id="rId1"/>
    <p:sldMasterId id="2147483690" r:id="rId2"/>
  </p:sldMasterIdLst>
  <p:notesMasterIdLst>
    <p:notesMasterId r:id="rId35"/>
  </p:notesMasterIdLst>
  <p:sldIdLst>
    <p:sldId id="256" r:id="rId3"/>
    <p:sldId id="265" r:id="rId4"/>
    <p:sldId id="259" r:id="rId5"/>
    <p:sldId id="260" r:id="rId6"/>
    <p:sldId id="262" r:id="rId7"/>
    <p:sldId id="263" r:id="rId8"/>
    <p:sldId id="266" r:id="rId9"/>
    <p:sldId id="261" r:id="rId10"/>
    <p:sldId id="267" r:id="rId11"/>
    <p:sldId id="268" r:id="rId12"/>
    <p:sldId id="269" r:id="rId13"/>
    <p:sldId id="264" r:id="rId14"/>
    <p:sldId id="270" r:id="rId15"/>
    <p:sldId id="271" r:id="rId16"/>
    <p:sldId id="279" r:id="rId17"/>
    <p:sldId id="272" r:id="rId18"/>
    <p:sldId id="273" r:id="rId19"/>
    <p:sldId id="274" r:id="rId20"/>
    <p:sldId id="275" r:id="rId21"/>
    <p:sldId id="276" r:id="rId22"/>
    <p:sldId id="277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9" r:id="rId31"/>
    <p:sldId id="290" r:id="rId32"/>
    <p:sldId id="291" r:id="rId33"/>
    <p:sldId id="292" r:id="rId34"/>
  </p:sldIdLst>
  <p:sldSz cx="10691813" cy="7559675"/>
  <p:notesSz cx="6858000" cy="91440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B8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6" autoAdjust="0"/>
    <p:restoredTop sz="78870" autoAdjust="0"/>
  </p:normalViewPr>
  <p:slideViewPr>
    <p:cSldViewPr>
      <p:cViewPr varScale="1">
        <p:scale>
          <a:sx n="55" d="100"/>
          <a:sy n="55" d="100"/>
        </p:scale>
        <p:origin x="-870" y="-102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1\Filibuster\FilibusterWork\Swedish\ListeningTests\Clicktest\toraclick\Results\TPBresul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6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7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8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9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10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11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12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13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14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15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16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17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18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19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20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21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22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23"/>
            <c:invertIfNegative val="0"/>
            <c:bubble3D val="0"/>
            <c:spPr>
              <a:solidFill>
                <a:srgbClr val="FFC000"/>
              </a:solidFill>
            </c:spPr>
          </c:dPt>
          <c:cat>
            <c:strRef>
              <c:f>Blad3!$A$2:$A$25</c:f>
              <c:strCache>
                <c:ptCount val="24"/>
                <c:pt idx="0">
                  <c:v>Group1</c:v>
                </c:pt>
                <c:pt idx="1">
                  <c:v>Group1</c:v>
                </c:pt>
                <c:pt idx="2">
                  <c:v>Group3</c:v>
                </c:pt>
                <c:pt idx="3">
                  <c:v>Group1</c:v>
                </c:pt>
                <c:pt idx="4">
                  <c:v>Group1</c:v>
                </c:pt>
                <c:pt idx="5">
                  <c:v>Group1</c:v>
                </c:pt>
                <c:pt idx="6">
                  <c:v>Group1</c:v>
                </c:pt>
                <c:pt idx="7">
                  <c:v>Group1</c:v>
                </c:pt>
                <c:pt idx="8">
                  <c:v>Group1</c:v>
                </c:pt>
                <c:pt idx="9">
                  <c:v>Group2</c:v>
                </c:pt>
                <c:pt idx="10">
                  <c:v>Group3</c:v>
                </c:pt>
                <c:pt idx="11">
                  <c:v>Group2</c:v>
                </c:pt>
                <c:pt idx="12">
                  <c:v>Group2</c:v>
                </c:pt>
                <c:pt idx="13">
                  <c:v>Group2</c:v>
                </c:pt>
                <c:pt idx="14">
                  <c:v>Group3</c:v>
                </c:pt>
                <c:pt idx="15">
                  <c:v>Group3</c:v>
                </c:pt>
                <c:pt idx="16">
                  <c:v>Group2</c:v>
                </c:pt>
                <c:pt idx="17">
                  <c:v>Group3</c:v>
                </c:pt>
                <c:pt idx="18">
                  <c:v>Group2</c:v>
                </c:pt>
                <c:pt idx="19">
                  <c:v>Group2</c:v>
                </c:pt>
                <c:pt idx="20">
                  <c:v>Group3</c:v>
                </c:pt>
                <c:pt idx="21">
                  <c:v>Group3</c:v>
                </c:pt>
                <c:pt idx="22">
                  <c:v>Group3</c:v>
                </c:pt>
                <c:pt idx="23">
                  <c:v>Group2</c:v>
                </c:pt>
              </c:strCache>
            </c:strRef>
          </c:cat>
          <c:val>
            <c:numRef>
              <c:f>Blad3!$H$2:$H$25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  <c:pt idx="8">
                  <c:v>6</c:v>
                </c:pt>
                <c:pt idx="9">
                  <c:v>8</c:v>
                </c:pt>
                <c:pt idx="10">
                  <c:v>8</c:v>
                </c:pt>
                <c:pt idx="11">
                  <c:v>10</c:v>
                </c:pt>
                <c:pt idx="12">
                  <c:v>18</c:v>
                </c:pt>
                <c:pt idx="13">
                  <c:v>21</c:v>
                </c:pt>
                <c:pt idx="14">
                  <c:v>23</c:v>
                </c:pt>
                <c:pt idx="15">
                  <c:v>36</c:v>
                </c:pt>
                <c:pt idx="16">
                  <c:v>42</c:v>
                </c:pt>
                <c:pt idx="17">
                  <c:v>44</c:v>
                </c:pt>
                <c:pt idx="18">
                  <c:v>46</c:v>
                </c:pt>
                <c:pt idx="19">
                  <c:v>51</c:v>
                </c:pt>
                <c:pt idx="20">
                  <c:v>53</c:v>
                </c:pt>
                <c:pt idx="21">
                  <c:v>56</c:v>
                </c:pt>
                <c:pt idx="22">
                  <c:v>72</c:v>
                </c:pt>
                <c:pt idx="23">
                  <c:v>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8145920"/>
        <c:axId val="106221504"/>
      </c:barChart>
      <c:catAx>
        <c:axId val="128145920"/>
        <c:scaling>
          <c:orientation val="minMax"/>
        </c:scaling>
        <c:delete val="0"/>
        <c:axPos val="b"/>
        <c:majorTickMark val="none"/>
        <c:minorTickMark val="none"/>
        <c:tickLblPos val="nextTo"/>
        <c:crossAx val="106221504"/>
        <c:crosses val="autoZero"/>
        <c:auto val="1"/>
        <c:lblAlgn val="ctr"/>
        <c:lblOffset val="100"/>
        <c:noMultiLvlLbl val="0"/>
      </c:catAx>
      <c:valAx>
        <c:axId val="10622150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v-SE"/>
                  <a:t># clicks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2814592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04888" y="685800"/>
            <a:ext cx="48482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/>
              </a:defRPr>
            </a:lvl1pPr>
          </a:lstStyle>
          <a:p>
            <a:pPr>
              <a:defRPr/>
            </a:pPr>
            <a:fld id="{B3138AA5-E950-4A05-BEF3-EABBCE05E499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54395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138AA5-E950-4A05-BEF3-EABBCE05E499}" type="slidenum">
              <a:rPr lang="sv-SE" smtClean="0"/>
              <a:pPr>
                <a:defRPr/>
              </a:pPr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108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It can be formalized.</a:t>
            </a:r>
          </a:p>
          <a:p>
            <a:r>
              <a:rPr lang="en-GB" dirty="0" smtClean="0"/>
              <a:t>So</a:t>
            </a:r>
            <a:r>
              <a:rPr lang="en-GB" baseline="0" dirty="0" smtClean="0"/>
              <a:t> that it can</a:t>
            </a:r>
            <a:r>
              <a:rPr lang="en-GB" dirty="0" smtClean="0"/>
              <a:t> </a:t>
            </a:r>
            <a:r>
              <a:rPr lang="en-GB" i="1" dirty="0" smtClean="0"/>
              <a:t>repeated</a:t>
            </a:r>
            <a:r>
              <a:rPr lang="en-GB" dirty="0" smtClean="0"/>
              <a:t>.</a:t>
            </a:r>
          </a:p>
          <a:p>
            <a:r>
              <a:rPr lang="en-GB" dirty="0" smtClean="0"/>
              <a:t>We want</a:t>
            </a:r>
            <a:r>
              <a:rPr lang="en-GB" baseline="0" dirty="0" smtClean="0"/>
              <a:t> to </a:t>
            </a:r>
            <a:r>
              <a:rPr lang="en-GB" i="1" baseline="0" dirty="0" smtClean="0"/>
              <a:t>compare</a:t>
            </a:r>
            <a:r>
              <a:rPr lang="en-GB" i="0" baseline="0" dirty="0" smtClean="0"/>
              <a:t>.</a:t>
            </a:r>
          </a:p>
          <a:p>
            <a:r>
              <a:rPr lang="en-GB" i="0" dirty="0" smtClean="0"/>
              <a:t>And we want to </a:t>
            </a:r>
            <a:r>
              <a:rPr lang="en-GB" i="1" dirty="0" smtClean="0"/>
              <a:t>verify.</a:t>
            </a:r>
            <a:endParaRPr lang="en-GB" i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138AA5-E950-4A05-BEF3-EABBCE05E499}" type="slidenum">
              <a:rPr lang="sv-SE" smtClean="0"/>
              <a:pPr>
                <a:defRPr/>
              </a:pPr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54712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Context dependant.</a:t>
            </a:r>
          </a:p>
          <a:p>
            <a:r>
              <a:rPr lang="en-GB" dirty="0" smtClean="0"/>
              <a:t>These questions can be rephrased. For whom, to</a:t>
            </a:r>
            <a:r>
              <a:rPr lang="en-GB" baseline="0" dirty="0" smtClean="0"/>
              <a:t> whom, when?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138AA5-E950-4A05-BEF3-EABBCE05E499}" type="slidenum">
              <a:rPr lang="sv-SE" smtClean="0"/>
              <a:pPr>
                <a:defRPr/>
              </a:pPr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54712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Context dependant.</a:t>
            </a:r>
          </a:p>
          <a:p>
            <a:r>
              <a:rPr lang="en-GB" dirty="0" smtClean="0"/>
              <a:t>These questions can be rephrased. For whom, to</a:t>
            </a:r>
            <a:r>
              <a:rPr lang="en-GB" baseline="0" dirty="0" smtClean="0"/>
              <a:t> whom, when?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138AA5-E950-4A05-BEF3-EABBCE05E499}" type="slidenum">
              <a:rPr lang="sv-SE" smtClean="0"/>
              <a:pPr>
                <a:defRPr/>
              </a:pPr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54712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For</a:t>
            </a:r>
            <a:r>
              <a:rPr lang="en-GB" baseline="0" dirty="0" smtClean="0"/>
              <a:t> whose benefit?</a:t>
            </a:r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138AA5-E950-4A05-BEF3-EABBCE05E499}" type="slidenum">
              <a:rPr lang="sv-SE" smtClean="0"/>
              <a:pPr>
                <a:defRPr/>
              </a:pPr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88604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TMH</a:t>
            </a:r>
          </a:p>
          <a:p>
            <a:r>
              <a:rPr lang="en-GB" dirty="0" smtClean="0"/>
              <a:t>Blade runner</a:t>
            </a:r>
          </a:p>
          <a:p>
            <a:r>
              <a:rPr lang="en-GB" dirty="0" smtClean="0"/>
              <a:t>Hal</a:t>
            </a:r>
          </a:p>
          <a:p>
            <a:r>
              <a:rPr lang="en-GB" dirty="0" smtClean="0"/>
              <a:t>Minority report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138AA5-E950-4A05-BEF3-EABBCE05E499}" type="slidenum">
              <a:rPr lang="sv-SE" smtClean="0"/>
              <a:pPr>
                <a:defRPr/>
              </a:pPr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4312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TMH</a:t>
            </a:r>
          </a:p>
          <a:p>
            <a:r>
              <a:rPr lang="en-GB" dirty="0" smtClean="0"/>
              <a:t>Blade runner</a:t>
            </a:r>
          </a:p>
          <a:p>
            <a:r>
              <a:rPr lang="en-GB" dirty="0" smtClean="0"/>
              <a:t>Hal</a:t>
            </a:r>
          </a:p>
          <a:p>
            <a:r>
              <a:rPr lang="en-GB" dirty="0" smtClean="0"/>
              <a:t>Minority report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138AA5-E950-4A05-BEF3-EABBCE05E499}" type="slidenum">
              <a:rPr lang="sv-SE" smtClean="0"/>
              <a:pPr>
                <a:defRPr/>
              </a:pPr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43126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138AA5-E950-4A05-BEF3-EABBCE05E499}" type="slidenum">
              <a:rPr lang="sv-SE" smtClean="0"/>
              <a:pPr>
                <a:defRPr/>
              </a:pPr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61954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A3D65-1008-4593-9378-C333E25EBC64}" type="slidenum">
              <a:rPr lang="sv-SE" smtClean="0"/>
              <a:pPr/>
              <a:t>16</a:t>
            </a:fld>
            <a:endParaRPr lang="sv-S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A3D65-1008-4593-9378-C333E25EBC64}" type="slidenum">
              <a:rPr lang="sv-SE" smtClean="0"/>
              <a:pPr/>
              <a:t>17</a:t>
            </a:fld>
            <a:endParaRPr lang="sv-S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A3D65-1008-4593-9378-C333E25EBC64}" type="slidenum">
              <a:rPr lang="sv-SE" smtClean="0"/>
              <a:pPr/>
              <a:t>21</a:t>
            </a:fld>
            <a:endParaRPr lang="sv-S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baseline="0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A3D65-1008-4593-9378-C333E25EBC64}" type="slidenum">
              <a:rPr lang="sv-SE" smtClean="0"/>
              <a:pPr/>
              <a:t>23</a:t>
            </a:fld>
            <a:endParaRPr lang="sv-S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A3D65-1008-4593-9378-C333E25EBC64}" type="slidenum">
              <a:rPr lang="sv-SE" smtClean="0"/>
              <a:pPr/>
              <a:t>24</a:t>
            </a:fld>
            <a:endParaRPr lang="sv-S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A3D65-1008-4593-9378-C333E25EBC64}" type="slidenum">
              <a:rPr lang="sv-SE" smtClean="0"/>
              <a:pPr/>
              <a:t>25</a:t>
            </a:fld>
            <a:endParaRPr lang="sv-S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A3D65-1008-4593-9378-C333E25EBC64}" type="slidenum">
              <a:rPr lang="sv-SE" smtClean="0"/>
              <a:pPr/>
              <a:t>26</a:t>
            </a:fld>
            <a:endParaRPr lang="sv-S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A3D65-1008-4593-9378-C333E25EBC64}" type="slidenum">
              <a:rPr lang="sv-SE" smtClean="0"/>
              <a:pPr/>
              <a:t>27</a:t>
            </a:fld>
            <a:endParaRPr lang="sv-S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9" descr="kth_eng_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2352675"/>
            <a:ext cx="1296987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345510" y="2351077"/>
            <a:ext cx="7215237" cy="1120771"/>
          </a:xfrm>
          <a:noFill/>
        </p:spPr>
        <p:txBody>
          <a:bodyPr/>
          <a:lstStyle>
            <a:lvl1pPr algn="l">
              <a:defRPr sz="4000" b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2345510" y="3490923"/>
            <a:ext cx="7214400" cy="93185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304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7"/>
          <p:cNvCxnSpPr/>
          <p:nvPr/>
        </p:nvCxnSpPr>
        <p:spPr bwMode="auto">
          <a:xfrm>
            <a:off x="342900" y="7091363"/>
            <a:ext cx="10042525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7" name="Platshållare för innehåll 6"/>
          <p:cNvSpPr>
            <a:spLocks noGrp="1"/>
          </p:cNvSpPr>
          <p:nvPr>
            <p:ph sz="quarter" idx="13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Platshållare för datum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2009-11-18</a:t>
            </a:r>
            <a:endParaRPr lang="sv-SE" dirty="0"/>
          </a:p>
        </p:txBody>
      </p:sp>
      <p:sp>
        <p:nvSpPr>
          <p:cNvPr id="6" name="Platshållare för sidfot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8" name="Platshållare för bild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688C7-7990-4996-A5B0-978B8A98667F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3313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17"/>
          <p:cNvCxnSpPr/>
          <p:nvPr/>
        </p:nvCxnSpPr>
        <p:spPr bwMode="auto">
          <a:xfrm>
            <a:off x="342900" y="7091363"/>
            <a:ext cx="10042525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4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2009-11-18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2DBBB-5941-42A8-833A-3C99C604D25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7446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amarbetspart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17"/>
          <p:cNvCxnSpPr/>
          <p:nvPr/>
        </p:nvCxnSpPr>
        <p:spPr bwMode="auto">
          <a:xfrm>
            <a:off x="342900" y="7091363"/>
            <a:ext cx="6948488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10" name="Platshållare för innehåll 9"/>
          <p:cNvSpPr>
            <a:spLocks noGrp="1"/>
          </p:cNvSpPr>
          <p:nvPr>
            <p:ph sz="quarter" idx="16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489046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sv-SE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310588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sv-SE" noProof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9132130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sv-SE" noProof="0"/>
          </a:p>
        </p:txBody>
      </p:sp>
      <p:sp>
        <p:nvSpPr>
          <p:cNvPr id="11" name="Platshållare för datum 2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2009-11-18</a:t>
            </a:r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3" name="Platshållare för bildnumm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B5649-4B54-4BF4-B918-98B84900BA6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7337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7"/>
          <p:cNvCxnSpPr/>
          <p:nvPr/>
        </p:nvCxnSpPr>
        <p:spPr bwMode="auto">
          <a:xfrm>
            <a:off x="342900" y="7091363"/>
            <a:ext cx="10042525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2009-11-18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9226E-0A28-470B-8BEF-5B5B0F01F5E4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118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9" descr="kth_eng_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2352675"/>
            <a:ext cx="1296987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345510" y="2351077"/>
            <a:ext cx="7215237" cy="1120771"/>
          </a:xfrm>
          <a:noFill/>
        </p:spPr>
        <p:txBody>
          <a:bodyPr/>
          <a:lstStyle>
            <a:lvl1pPr algn="l">
              <a:defRPr sz="4000" b="0">
                <a:solidFill>
                  <a:schemeClr val="accent2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2345510" y="3490923"/>
            <a:ext cx="7214400" cy="93185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069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7" name="Platshållare för innehåll 6"/>
          <p:cNvSpPr>
            <a:spLocks noGrp="1"/>
          </p:cNvSpPr>
          <p:nvPr>
            <p:ph sz="quarter" idx="13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41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747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amarbetspart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10" name="Platshållare för innehåll 9"/>
          <p:cNvSpPr>
            <a:spLocks noGrp="1"/>
          </p:cNvSpPr>
          <p:nvPr>
            <p:ph sz="quarter" idx="16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489046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endParaRPr lang="sv-SE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310588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endParaRPr lang="sv-SE" noProof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9132130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2563185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8564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30425" y="422275"/>
            <a:ext cx="8002588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52144" rIns="104287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en-US" smtClean="0"/>
              <a:t>Klicka här för att ändra format på bakgrundsrubriken</a:t>
            </a:r>
          </a:p>
        </p:txBody>
      </p:sp>
      <p:pic>
        <p:nvPicPr>
          <p:cNvPr id="1027" name="Bildobjekt 9" descr="kth_eng_rgb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50838"/>
            <a:ext cx="847725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ext Placeholder 11"/>
          <p:cNvSpPr>
            <a:spLocks noGrp="1"/>
          </p:cNvSpPr>
          <p:nvPr>
            <p:ph type="body" idx="1"/>
          </p:nvPr>
        </p:nvSpPr>
        <p:spPr bwMode="auto">
          <a:xfrm>
            <a:off x="2130425" y="2065338"/>
            <a:ext cx="8026400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en-US" smtClean="0"/>
              <a:t>Klicka här för att ändra format på bakgrundstexten</a:t>
            </a:r>
          </a:p>
          <a:p>
            <a:pPr lvl="1"/>
            <a:r>
              <a:rPr lang="sv-SE" altLang="en-US" smtClean="0"/>
              <a:t>Nivå två</a:t>
            </a:r>
          </a:p>
          <a:p>
            <a:pPr lvl="2"/>
            <a:r>
              <a:rPr lang="sv-SE" altLang="en-US" smtClean="0"/>
              <a:t>Nivå tre</a:t>
            </a:r>
          </a:p>
          <a:p>
            <a:pPr lvl="3"/>
            <a:r>
              <a:rPr lang="sv-SE" altLang="en-US" smtClean="0"/>
              <a:t>Nivå fyra</a:t>
            </a:r>
          </a:p>
          <a:p>
            <a:pPr lvl="4"/>
            <a:r>
              <a:rPr lang="sv-SE" altLang="en-US" smtClean="0"/>
              <a:t>Nivå fem</a:t>
            </a:r>
          </a:p>
        </p:txBody>
      </p:sp>
      <p:sp>
        <p:nvSpPr>
          <p:cNvPr id="14" name="Platshållare för datum 13"/>
          <p:cNvSpPr>
            <a:spLocks noGrp="1"/>
          </p:cNvSpPr>
          <p:nvPr>
            <p:ph type="dt" sz="half" idx="2"/>
          </p:nvPr>
        </p:nvSpPr>
        <p:spPr>
          <a:xfrm>
            <a:off x="252413" y="7164388"/>
            <a:ext cx="109220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00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sv-SE"/>
              <a:t>2009-11-18</a:t>
            </a:r>
          </a:p>
        </p:txBody>
      </p:sp>
      <p:sp>
        <p:nvSpPr>
          <p:cNvPr id="15" name="Platshållare för sidfot 14"/>
          <p:cNvSpPr>
            <a:spLocks noGrp="1"/>
          </p:cNvSpPr>
          <p:nvPr>
            <p:ph type="ftr" sz="quarter" idx="3"/>
          </p:nvPr>
        </p:nvSpPr>
        <p:spPr>
          <a:xfrm>
            <a:off x="2130425" y="7164388"/>
            <a:ext cx="4625975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000" dirty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6" name="Platshållare för bildnummer 15"/>
          <p:cNvSpPr>
            <a:spLocks noGrp="1"/>
          </p:cNvSpPr>
          <p:nvPr>
            <p:ph type="sldNum" sz="quarter" idx="4"/>
          </p:nvPr>
        </p:nvSpPr>
        <p:spPr>
          <a:xfrm>
            <a:off x="9918700" y="7164388"/>
            <a:ext cx="52705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00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ABB89062-27DC-4659-9D5A-752F31CB0F2E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</p:sldLayoutIdLst>
  <p:hf sldNum="0" hdr="0" ftr="0" dt="0"/>
  <p:txStyles>
    <p:titleStyle>
      <a:lvl1pPr algn="l" defTabSz="1042988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+mj-ea"/>
          <a:cs typeface="+mj-cs"/>
        </a:defRPr>
      </a:lvl1pPr>
      <a:lvl2pPr algn="l" defTabSz="1042988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2pPr>
      <a:lvl3pPr algn="l" defTabSz="1042988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3pPr>
      <a:lvl4pPr algn="l" defTabSz="1042988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4pPr>
      <a:lvl5pPr algn="l" defTabSz="1042988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5pPr>
      <a:lvl6pPr marL="4572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6pPr>
      <a:lvl7pPr marL="9144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7pPr>
      <a:lvl8pPr marL="13716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8pPr>
      <a:lvl9pPr marL="18288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9pPr>
    </p:titleStyle>
    <p:bodyStyle>
      <a:lvl1pPr marL="204788" indent="-204788" algn="l" defTabSz="1042988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04825" indent="-209550" algn="l" defTabSz="1042988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-"/>
        <a:defRPr sz="2000">
          <a:solidFill>
            <a:schemeClr val="tx1"/>
          </a:solidFill>
          <a:latin typeface="+mn-lt"/>
        </a:defRPr>
      </a:lvl2pPr>
      <a:lvl3pPr marL="754063" indent="-260350" algn="l" defTabSz="1042988" rtl="0" eaLnBrk="1" fontAlgn="base" hangingPunct="1">
        <a:spcBef>
          <a:spcPts val="600"/>
        </a:spcBef>
        <a:spcAft>
          <a:spcPct val="0"/>
        </a:spcAft>
        <a:buClr>
          <a:schemeClr val="accent2"/>
        </a:buClr>
        <a:buSzPct val="90000"/>
        <a:buFont typeface="Arial" charset="0"/>
        <a:buChar char="•"/>
        <a:defRPr>
          <a:solidFill>
            <a:schemeClr val="tx1"/>
          </a:solidFill>
          <a:latin typeface="+mn-lt"/>
        </a:defRPr>
      </a:lvl3pPr>
      <a:lvl4pPr marL="1030288" indent="-261938" algn="l" defTabSz="1042988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4pPr>
      <a:lvl5pPr marL="1281113" indent="-260350" algn="l" defTabSz="1042988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1400">
          <a:solidFill>
            <a:schemeClr val="tx1"/>
          </a:solidFill>
          <a:latin typeface="+mn-lt"/>
        </a:defRPr>
      </a:lvl5pPr>
      <a:lvl6pPr marL="28035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6pPr>
      <a:lvl7pPr marL="32607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7pPr>
      <a:lvl8pPr marL="37179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8pPr>
      <a:lvl9pPr marL="41751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30425" y="422275"/>
            <a:ext cx="8002588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52144" rIns="104287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en-US" smtClean="0"/>
              <a:t>Klicka här för att ändra format på bakgrundsrubriken</a:t>
            </a:r>
          </a:p>
        </p:txBody>
      </p:sp>
      <p:pic>
        <p:nvPicPr>
          <p:cNvPr id="2051" name="Bildobjekt 9" descr="kth_eng_rgb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50838"/>
            <a:ext cx="847725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Text Placeholder 11"/>
          <p:cNvSpPr>
            <a:spLocks noGrp="1"/>
          </p:cNvSpPr>
          <p:nvPr>
            <p:ph type="body" idx="1"/>
          </p:nvPr>
        </p:nvSpPr>
        <p:spPr bwMode="auto">
          <a:xfrm>
            <a:off x="2130425" y="2065338"/>
            <a:ext cx="8026400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sv-SE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2" r:id="rId2"/>
    <p:sldLayoutId id="2147483703" r:id="rId3"/>
    <p:sldLayoutId id="2147483704" r:id="rId4"/>
    <p:sldLayoutId id="2147483705" r:id="rId5"/>
  </p:sldLayoutIdLst>
  <p:hf sldNum="0" hdr="0" ftr="0" dt="0"/>
  <p:txStyles>
    <p:titleStyle>
      <a:lvl1pPr algn="l" defTabSz="1042988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+mj-ea"/>
          <a:cs typeface="+mj-cs"/>
        </a:defRPr>
      </a:lvl1pPr>
      <a:lvl2pPr algn="l" defTabSz="1042988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2pPr>
      <a:lvl3pPr algn="l" defTabSz="1042988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3pPr>
      <a:lvl4pPr algn="l" defTabSz="1042988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4pPr>
      <a:lvl5pPr algn="l" defTabSz="1042988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5pPr>
      <a:lvl6pPr marL="4572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6pPr>
      <a:lvl7pPr marL="9144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7pPr>
      <a:lvl8pPr marL="13716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8pPr>
      <a:lvl9pPr marL="18288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9pPr>
    </p:titleStyle>
    <p:bodyStyle>
      <a:lvl1pPr marL="204788" indent="-204788" algn="l" defTabSz="1042988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04825" indent="-209550" algn="l" defTabSz="1042988" rtl="0" fontAlgn="base">
        <a:spcBef>
          <a:spcPct val="20000"/>
        </a:spcBef>
        <a:spcAft>
          <a:spcPct val="0"/>
        </a:spcAft>
        <a:buFont typeface="Verdana" pitchFamily="34" charset="0"/>
        <a:buChar char="-"/>
        <a:defRPr sz="2000">
          <a:solidFill>
            <a:schemeClr val="tx1"/>
          </a:solidFill>
          <a:latin typeface="+mn-lt"/>
        </a:defRPr>
      </a:lvl2pPr>
      <a:lvl3pPr marL="754063" indent="-260350" algn="l" defTabSz="1042988" rtl="0" fontAlgn="base">
        <a:spcBef>
          <a:spcPts val="600"/>
        </a:spcBef>
        <a:spcAft>
          <a:spcPct val="0"/>
        </a:spcAft>
        <a:buClr>
          <a:schemeClr val="accent2"/>
        </a:buClr>
        <a:buSzPct val="90000"/>
        <a:buFont typeface="Arial" charset="0"/>
        <a:buChar char="•"/>
        <a:defRPr>
          <a:solidFill>
            <a:schemeClr val="tx1"/>
          </a:solidFill>
          <a:latin typeface="+mn-lt"/>
        </a:defRPr>
      </a:lvl3pPr>
      <a:lvl4pPr marL="1030288" indent="-261938" algn="l" defTabSz="1042988" rtl="0" fontAlgn="base">
        <a:spcBef>
          <a:spcPct val="20000"/>
        </a:spcBef>
        <a:spcAft>
          <a:spcPct val="0"/>
        </a:spcAft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4pPr>
      <a:lvl5pPr marL="1281113" indent="-260350" algn="l" defTabSz="1042988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1400">
          <a:solidFill>
            <a:schemeClr val="tx1"/>
          </a:solidFill>
          <a:latin typeface="+mn-lt"/>
        </a:defRPr>
      </a:lvl5pPr>
      <a:lvl6pPr marL="28035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6pPr>
      <a:lvl7pPr marL="32607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7pPr>
      <a:lvl8pPr marL="37179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8pPr>
      <a:lvl9pPr marL="41751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13" Type="http://schemas.openxmlformats.org/officeDocument/2006/relationships/image" Target="../media/image6.png"/><Relationship Id="rId3" Type="http://schemas.openxmlformats.org/officeDocument/2006/relationships/video" Target="file:///C:\GoogleDrive\travel\2011-reykjavik\invited\esper%20photo%20analysis.wmv" TargetMode="External"/><Relationship Id="rId7" Type="http://schemas.openxmlformats.org/officeDocument/2006/relationships/video" Target="file:///C:\GoogleDrive\travel\2011-reykjavik\invited\minority%20report%20gui.wmv" TargetMode="External"/><Relationship Id="rId12" Type="http://schemas.openxmlformats.org/officeDocument/2006/relationships/image" Target="../media/image5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tags" Target="../tags/tag2.xml"/><Relationship Id="rId11" Type="http://schemas.openxmlformats.org/officeDocument/2006/relationships/image" Target="../media/image4.png"/><Relationship Id="rId5" Type="http://schemas.openxmlformats.org/officeDocument/2006/relationships/video" Target="file:///C:\GoogleDrive\travel\2011-reykjavik\invited\hal%20reading%20lips.wmv" TargetMode="External"/><Relationship Id="rId10" Type="http://schemas.openxmlformats.org/officeDocument/2006/relationships/notesSlide" Target="../notesSlides/notesSlide6.xml"/><Relationship Id="rId4" Type="http://schemas.openxmlformats.org/officeDocument/2006/relationships/tags" Target="../tags/tag1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ubrik 1"/>
          <p:cNvSpPr>
            <a:spLocks noGrp="1"/>
          </p:cNvSpPr>
          <p:nvPr>
            <p:ph type="ctrTitle"/>
          </p:nvPr>
        </p:nvSpPr>
        <p:spPr>
          <a:xfrm>
            <a:off x="2344738" y="2351088"/>
            <a:ext cx="7216775" cy="1120775"/>
          </a:xfrm>
        </p:spPr>
        <p:txBody>
          <a:bodyPr/>
          <a:lstStyle/>
          <a:p>
            <a:r>
              <a:rPr lang="en-US" altLang="en-US" dirty="0" smtClean="0"/>
              <a:t>Evaluation methods</a:t>
            </a:r>
          </a:p>
        </p:txBody>
      </p:sp>
      <p:sp>
        <p:nvSpPr>
          <p:cNvPr id="9219" name="Underrubrik 2"/>
          <p:cNvSpPr>
            <a:spLocks noGrp="1"/>
          </p:cNvSpPr>
          <p:nvPr>
            <p:ph type="subTitle" idx="1"/>
          </p:nvPr>
        </p:nvSpPr>
        <p:spPr>
          <a:xfrm>
            <a:off x="2344738" y="3490913"/>
            <a:ext cx="7215187" cy="931862"/>
          </a:xfrm>
        </p:spPr>
        <p:txBody>
          <a:bodyPr/>
          <a:lstStyle/>
          <a:p>
            <a:r>
              <a:rPr lang="en-US" altLang="en-US" dirty="0" smtClean="0"/>
              <a:t>How do we judge speech </a:t>
            </a:r>
            <a:r>
              <a:rPr lang="en-US" altLang="en-US" dirty="0"/>
              <a:t>technology components and </a:t>
            </a:r>
            <a:r>
              <a:rPr lang="en-US" altLang="en-US" dirty="0" smtClean="0"/>
              <a:t>applications?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0424" y="422275"/>
            <a:ext cx="8328049" cy="1260475"/>
          </a:xfrm>
        </p:spPr>
        <p:txBody>
          <a:bodyPr/>
          <a:lstStyle/>
          <a:p>
            <a:r>
              <a:rPr lang="en-GB" dirty="0" smtClean="0"/>
              <a:t>Why should we talk about evaluation?</a:t>
            </a:r>
            <a:r>
              <a:rPr lang="en-GB" dirty="0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 •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 smtClean="0"/>
              <a:t>It is – or should be – a central part of most, if not all, aspects of speech technology</a:t>
            </a:r>
          </a:p>
          <a:p>
            <a:r>
              <a:rPr lang="en-GB" dirty="0" smtClean="0"/>
              <a:t>The higher grades (A, B; as tested in the home exam assignments and the project) require a measure of evaluation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822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080" y="427037"/>
            <a:ext cx="8002588" cy="1260475"/>
          </a:xfrm>
        </p:spPr>
        <p:txBody>
          <a:bodyPr/>
          <a:lstStyle/>
          <a:p>
            <a:r>
              <a:rPr lang="en-GB" dirty="0" smtClean="0"/>
              <a:t>What is evaluation?</a:t>
            </a:r>
            <a:r>
              <a:rPr lang="en-GB" dirty="0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 •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 smtClean="0"/>
              <a:t>“the </a:t>
            </a:r>
            <a:r>
              <a:rPr lang="en-GB" dirty="0"/>
              <a:t>making of a judgment about the amount, number, or value of </a:t>
            </a:r>
            <a:r>
              <a:rPr lang="en-GB" dirty="0" smtClean="0"/>
              <a:t>something” (Google)</a:t>
            </a:r>
          </a:p>
          <a:p>
            <a:r>
              <a:rPr lang="en-GB" dirty="0" smtClean="0"/>
              <a:t>“the </a:t>
            </a:r>
            <a:r>
              <a:rPr lang="en-GB" dirty="0"/>
              <a:t>systematic determination of a subject's merit, worth and significance, using criteria governed by a set of </a:t>
            </a:r>
            <a:r>
              <a:rPr lang="en-GB" dirty="0" smtClean="0"/>
              <a:t>standards” (Wikipedia)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AutoShape 2" descr="data:image/png;base64,iVBORw0KGgoAAAANSUhEUgAAAgAAAAB4CAYAAACElkp/AAANE0lEQVR42u3diU8TaRjH8f3vWYIIIkG8ACFcARQQQQ5BDiEIKgLhiqCIBBVULkGuvJvfm0zTjqUtbCkz73w/yZOtrV3dfWd4nvecfwwAAIicf/hfAACIgt+/f5uZmRkzOTmZNmZnZ83R0REFAAAAYU78o6Oj5sGDB+bu3bsZR2Vlpf2eq0UBBQAAwElbW1sJif/+/fump6fHjI2NpY3Ozs60RYFGE3Z2digAAAC4boeHh2ZiYsLU19fHkrYSf29vr/n69asdDcg0vnz5klFR0NzcbN69exe60QEKAACAE5S0GxsbY4m5qqrKDAwMXDjxZ1oUaDShoqIiYXRAIwNhKQQoAAAATiV/9f6Xl5fN3t5e1hL/ebG7u2sWFhYSRgdUCGgUIujTAxQAAACnkr/m/q868Z83OuCfJgjy9AAFAACA5J/lQiAM0wMUAAAAkn8EpwcoAAAAJP8ITg9QAAAASP7XPD1wHaMCFAAAAJJ/AKYHcj0qQAEAACD5B3TR4PHxMQUAAIDk71ryTzcq0NbWdmVFAAUAAIDkH7D4/Pmzqa6uvtIigAIAABCK5N/Q0BCJ5O/FxsZGrAioq6sz6+vrFAAAgGjQWf5RTP5e6DkGLS0tsSmBkZGRrC0QpAAAAASStsXpSX56nO/m5mbkkr8XeqaBFgR6jzXO1qmCFAAAgED3/oeGhiKb/P1TAv5TBUdHR20xoJibmzOnp6cUAAAAN3r/URz6v+ipgpfZNUABAAAInK6uLnr/GRQCY2NjsYjfNZBueuDw8JACAAAQLIuLizaRVVVVmZ8/f5LsL7FrINXxwisrK+bRo0cUAACA4Njf37fJS0lsfn6exH6JXQPJjhceHx+36wS6u7tj71MAAAAC4ezszHR0dNjk9Pz5cxJ6lo8X9kLvzczMnF8AHBwcxBpEKwuXlpbsawAAroJ6qEpQGsZm6D+7xwt76wQ0EuBtqUxaAExPT5v8/HxzcnJi+vv7TXFxsSkvL7cVGQAA2aYeq1b9K5aXl0neOYikBYC2XayurtrXSv4fPnywKwpLSkpsUQAAQLYoGdXU1Njev3qpJOdrLAAKCgrsP3XusF57Sb+srMwOJwAAkC3egT/t7e321DuS8zUWAFqBqTkDLcbQQxhEowAaDQAAIFs47jdgBcDa2popLS21oX2F2lZQVFRkiwIAALLd++fAn4AUAH5a/Z+tpw8BAODv/XPcb0AKAG2/0FxMbW3tXwEAAL1/RwuA+vp6G1NTU3ZLYHwAAEDv39ECoLCwMHYQEAAA9P4jUgDoIQFa/AcAAL3/CBUAeoKQ9vyrQhseHk4IAAAuK/68f3r/ASwA+vr6ki4AZBEgAOD/4Lz/kGwD1DqA7e1t+3hGAAD+D877D0EBoD3/LS0tJi8vLxY6HZBCAABwGZz3H5ICoLOz0xYA6v2LEr+eBMgUAADgMrq6umzyb2tr47z/IBcAOvP/8PAw4T0t3Ej2PgAAqSwuLtrkX1VVxar/MBQA/nMAKAAAABelEWRNIasAmJ+fJ/EGvQDQcL+eAqiHACnxq2LTtg2dDggAQKa8A3+UV0i6IVkE2NraavLz82OLAFUQsAgQAJApDvwJ8TbAk5MTuxCQJwECAC7b++fAn4AXABru907600N//CcAchIgAIDev4MFwMrKSmybHycBAgAuS/lEz5Sh9x/iKQAAADKlXWK9vb028Su0eFzTyCTbkD0LwL/gT+sB9IAgAACS8Q77qaioMDMzMyTZsBQA2u7X09NjK7aSkhLz5MkT+9qLpqYmU1RUxBUOAPhL/GE/m5ubJNiwjQAsLS3ZhX7q6WsUwL8AcH19nascAJCAw34cmgLQAg62/gEA0olf8MdhPw4UAHpGc3t7O7sAAABJKYH4F/wpd5BYQ14A6MhfxdTUlD0TID4AANFO/KOjo3Z/Pwv+HCwACgsL/3oYEAAgurTFLz7x65AfjQCw4M+xAkDzORsbG1zxAICEeX4v8ev0WJKogwXAxMSE3Qmgc5w5ChgAoinZPD+JPwIHAXEUMABEN/Ezz8/TAM3u7q49JAgA4DY9tId5/ogXADoDQNsA8/Pz7VSALory8nL7TwCAW719Tftq55c31M88f4QLAB3m0NLSYj5+/GgLAI0EDA4O2qoQAOBG4o/v7XvH+GrtF4k/wgVAcXGx3fKhpzjFPwBIzwhgeyAAhFeyYX49B2Z5edns7e2RGKNeACjR62zn+AJAowB6GBBHBANAuKhDxzA/kVEB0N/fb2pqaszCwoIpLS21ZwLoaYCNjY3cSQAQIvpBr5/dDPMTGRUAWvWvrYA6ETAvL88uBtSaAI0KAADCQT+zveSv3j/D/ETG2wBF0wAa/gcAhIP/2F4lf839k/SIpAWAKsXV1dW0AQAIrmTH9pL8iZQFgJ70p+F+LQDUwr/zAgAQzF4/x/YSlyoAvn//buf5tQVQF47OAOAEQAAIvviFfhzbS1x6DYC2+c3OztqLSaMBOhRobW2NOwwAAkjD+/EL/Ti2l8jKIkAd+jM1NWUvKg3/a3sgAOB6JdvXz0I/Iuu7ANT715ZAjQboeQAAgOtz3r5+kj+RlQLAS/o6BEih11pMAgC4PvH7+hsaGtjXT2SnANB+f3/SZ+4fAK4f+/qJnGwD1DC/dgGcFwCA3GFfP3HlBYB6+6kSPwUAAOS218++fuJaFwECAHIrfqFfZWUl+/oJCgAAiFLy10I/9vUTFAAAELHkz1w/QQEAAI7zn+hH8icoAADA4R4/J/oRFAAAEKHEH7+vnxP9CAoAAHCYknt84te+/p6eHk70IygAAMDF3r5/mN870Id9/QQFAAA43tuPH+Yn8RMUAAAQgd4+w/wEBQAAOJr46e0TFAAA4Hiy19G8k5OTNoaHh1nUR1AAAICr/I/kjQ8W9REUAADgaK/fO6XPS/ZjY2M2xsfHSfwEBQAAuCb+iF6dz0+yJygAAMDBnr43v6/ePUf0EhQAAOBwsvcv5osPjuglKAAAwPFk763i9+b3Wc1PUAAAQEgTf6qV+/HJnsV8BAUAADjWy2flPkFQAABwKMlnMqTP/nyCoAAA4GCSZ0ifICgAAIQgkaeKiyZ5kj1BXGMBsL6+fqEbnCAI9yNdIk8VJHmCCEkBoJv9Mjc5QRBux3mJPFWQ5AkiRAXA3NycGRoaIgiCiMXIyIj59OmT2dzcJAgioMEaAAAAIogCAAAACgAAAEABAAAAKABSOTw8NCUlJQnvHRwc2AVB9+7ds1uCtDBIv8/T0dFhbt++bUpLS01XV5c5PT3N6DNcfftohWheXt5fQfsEv12Pj4/NxMSEbVetxH/x4oU5OzvjvnO4Xblf3bC7u2vb6s6dO7aNtSvm6Ogo43ZMdt2k+l5WCoA/f/6YhoaGhAtO+vv77QWr/wCF/mNevnxpP3v//r3p7Oy0SUgXr7YLae9wus+Qm/ZZXV01tbW1Sf99tE+w23V6etp8+/bNtumPHz/sDa9kwX3nbrtyv7qhubnZ/hzWEyi1Sr+trc0+zCqTdjzvukn1vawUANXV1fZAIP8ffOvWrYQev/4CXnVSX19vNjY2Yp/pgtZ76T5DbtrnzZs3pq+vL+m/j/YJdrvW1dUl/HpnZ8cUFRVx3zncrtyvbtre3rajAZm043nXTarvZaUA0B8q/j+4qanJHhSkilXDV3qt90TDWPHJR7+nvLw87WfITft0d3fbHkcytE+w21VDh/v7+7Ffq9dYUFDAfedwu3K/ukmjAF4BkK4dz7tuUn0vq4sA/X+w/lBVqN58lF57f5HCwsKE+QvNZem9dJ8hN+2j4cTW1lZ78Tx8+NC8fv3anJyc0D4haFedqKchPg0J6gdIS0uL+ffff7nvHG5X7lc3qR3V7hdpR/91k+p7V1oAtLe320VmSiqKgYEBOxchN27cSFiYpNc3b95M+xly0z7FxcV2fYCmBfSZhhg1QkD7BL9dVeG/evXKlJWV2WSg0zq1AIj7zt125X51z69fv0xjY2Os7TJtR/91k+p7V1oAaD5Zqxo9mrPyLlgNa6iS9WgIWkNc6T5DbtrHTz9U1LugfYLfrn4aKq6pqeG+c7hduV/doh67FgTGT/lk2o7+6ybV9660AKiqqkr4tZJNRUWFfa0FLVqMEP+Zqp10nyE37eOnC9FbcET7hCtRzM/Pm2fPnnHfOdyu3K9u9fw1Oru1tZXwfqbtmGzx6Hnfu9ICQMNQg4ODdkuDKhANN+s90XDV06dP7VyWPtM8h7YrpPsMuWkfLQbUoiJvekBbU3RWAO0T/HbVViC1kdpGq38rKyvtDxXuO3fblfvVDVrIp06YRmP9Mm1H/3WT6ntXWgBoEcrbt2/tharQa29hivYj6i+l+SwNReugAk+qz5Cb9tEFqP/vOjhCofbwLkraJ9jtqmr/8ePHdl5Y231WVlYyurdo1/C2K/erG9RG5x3olGk7+q+bVN/jKGAAACKIAgAAAAoAAAAQBf8BBeLqmr3rjV8AAAAASUVORK5CYII=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ata:image/png;base64,iVBORw0KGgoAAAANSUhEUgAAAgAAAAB4CAYAAACElkp/AAANE0lEQVR42u3diU8TaRjH8f3vWYIIIkG8ACFcARQQQQ5BDiEIKgLhiqCIBBVULkGuvJvfm0zTjqUtbCkz73w/yZOtrV3dfWd4nvecfwwAAIicf/hfAACIgt+/f5uZmRkzOTmZNmZnZ83R0REFAAAAYU78o6Oj5sGDB+bu3bsZR2Vlpf2eq0UBBQAAwElbW1sJif/+/fump6fHjI2NpY3Ozs60RYFGE3Z2digAAAC4boeHh2ZiYsLU19fHkrYSf29vr/n69asdDcg0vnz5klFR0NzcbN69exe60QEKAACAE5S0GxsbY4m5qqrKDAwMXDjxZ1oUaDShoqIiYXRAIwNhKQQoAAAATiV/9f6Xl5fN3t5e1hL/ebG7u2sWFhYSRgdUCGgUIujTAxQAAACnkr/m/q868Z83OuCfJgjy9AAFAACA5J/lQiAM0wMUAAAAkn8EpwcoAAAAJP8ITg9QAAAASP7XPD1wHaMCFAAAAJJ/AKYHcj0qQAEAACD5B3TR4PHxMQUAAIDk71ryTzcq0NbWdmVFAAUAAIDkH7D4/Pmzqa6uvtIigAIAABCK5N/Q0BCJ5O/FxsZGrAioq6sz6+vrFAAAgGjQWf5RTP5e6DkGLS0tsSmBkZGRrC0QpAAAAASStsXpSX56nO/m5mbkkr8XeqaBFgR6jzXO1qmCFAAAgED3/oeGhiKb/P1TAv5TBUdHR20xoJibmzOnp6cUAAAAN3r/URz6v+ipgpfZNUABAAAInK6uLnr/GRQCY2NjsYjfNZBueuDw8JACAAAQLIuLizaRVVVVmZ8/f5LsL7FrINXxwisrK+bRo0cUAACA4Njf37fJS0lsfn6exH6JXQPJjhceHx+36wS6u7tj71MAAAAC4ezszHR0dNjk9Pz5cxJ6lo8X9kLvzczMnF8AHBwcxBpEKwuXlpbsawAAroJ6qEpQGsZm6D+7xwt76wQ0EuBtqUxaAExPT5v8/HxzcnJi+vv7TXFxsSkvL7cVGQAA2aYeq1b9K5aXl0neOYikBYC2XayurtrXSv4fPnywKwpLSkpsUQAAQLYoGdXU1Njev3qpJOdrLAAKCgrsP3XusF57Sb+srMwOJwAAkC3egT/t7e321DuS8zUWAFqBqTkDLcbQQxhEowAaDQAAIFs47jdgBcDa2popLS21oX2F2lZQVFRkiwIAALLd++fAn4AUAH5a/Z+tpw8BAODv/XPcb0AKAG2/0FxMbW3tXwEAAL1/RwuA+vp6G1NTU3ZLYHwAAEDv39ECoLCwMHYQEAAA9P4jUgDoIQFa/AcAAL3/CBUAeoKQ9vyrQhseHk4IAAAuK/68f3r/ASwA+vr6ki4AZBEgAOD/4Lz/kGwD1DqA7e1t+3hGAAD+D877D0EBoD3/LS0tJi8vLxY6HZBCAABwGZz3H5ICoLOz0xYA6v2LEr+eBMgUAADgMrq6umzyb2tr47z/IBcAOvP/8PAw4T0t3Ej2PgAAqSwuLtrkX1VVxar/MBQA/nMAKAAAABelEWRNIasAmJ+fJ/EGvQDQcL+eAqiHACnxq2LTtg2dDggAQKa8A3+UV0i6IVkE2NraavLz82OLAFUQsAgQAJApDvwJ8TbAk5MTuxCQJwECAC7b++fAn4AXABru907600N//CcAchIgAIDev4MFwMrKSmybHycBAgAuS/lEz5Sh9x/iKQAAADKlXWK9vb028Su0eFzTyCTbkD0LwL/gT+sB9IAgAACS8Q77qaioMDMzMyTZsBQA2u7X09NjK7aSkhLz5MkT+9qLpqYmU1RUxBUOAPhL/GE/m5ubJNiwjQAsLS3ZhX7q6WsUwL8AcH19nascAJCAw34cmgLQAg62/gEA0olf8MdhPw4UAHpGc3t7O7sAAABJKYH4F/wpd5BYQ14A6MhfxdTUlD0TID4AANFO/KOjo3Z/Pwv+HCwACgsL/3oYEAAgurTFLz7x65AfjQCw4M+xAkDzORsbG1zxAICEeX4v8ev0WJKogwXAxMSE3Qmgc5w5ChgAoinZPD+JPwIHAXEUMABEN/Ezz8/TAM3u7q49JAgA4DY9tId5/ogXADoDQNsA8/Pz7VSALory8nL7TwCAW719Tftq55c31M88f4QLAB3m0NLSYj5+/GgLAI0EDA4O2qoQAOBG4o/v7XvH+GrtF4k/wgVAcXGx3fKhpzjFPwBIzwhgeyAAhFeyYX49B2Z5edns7e2RGKNeACjR62zn+AJAowB6GBBHBANAuKhDxzA/kVEB0N/fb2pqaszCwoIpLS21ZwLoaYCNjY3cSQAQIvpBr5/dDPMTGRUAWvWvrYA6ETAvL88uBtSaAI0KAADCQT+zveSv3j/D/ETG2wBF0wAa/gcAhIP/2F4lf839k/SIpAWAKsXV1dW0AQAIrmTH9pL8iZQFgJ70p+F+LQDUwr/zAgAQzF4/x/YSlyoAvn//buf5tQVQF47OAOAEQAAIvviFfhzbS1x6DYC2+c3OztqLSaMBOhRobW2NOwwAAkjD+/EL/Ti2l8jKIkAd+jM1NWUvKg3/a3sgAOB6JdvXz0I/Iuu7ANT715ZAjQboeQAAgOtz3r5+kj+RlQLAS/o6BEih11pMAgC4PvH7+hsaGtjXT2SnANB+f3/SZ+4fAK4f+/qJnGwD1DC/dgGcFwCA3GFfP3HlBYB6+6kSPwUAAOS218++fuJaFwECAHIrfqFfZWUl+/oJCgAAiFLy10I/9vUTFAAAELHkz1w/QQEAAI7zn+hH8icoAADA4R4/J/oRFAAAEKHEH7+vnxP9CAoAAHCYknt84te+/p6eHk70IygAAMDF3r5/mN870Id9/QQFAAA43tuPH+Yn8RMUAAAQgd4+w/wEBQAAOJr46e0TFAAA4Hiy19G8k5OTNoaHh1nUR1AAAICr/I/kjQ8W9REUAADgaK/fO6XPS/ZjY2M2xsfHSfwEBQAAuCb+iF6dz0+yJygAAMDBnr43v6/ePUf0EhQAAOBwsvcv5osPjuglKAAAwPFk763i9+b3Wc1PUAAAQEgTf6qV+/HJnsV8BAUAADjWy2flPkFQAABwKMlnMqTP/nyCoAAA4GCSZ0ifICgAAIQgkaeKiyZ5kj1BXGMBsL6+fqEbnCAI9yNdIk8VJHmCCEkBoJv9Mjc5QRBux3mJPFWQ5AkiRAXA3NycGRoaIgiCiMXIyIj59OmT2dzcJAgioMEaAAAAIogCAAAACgAAAEABAAAAKABSOTw8NCUlJQnvHRwc2AVB9+7ds1uCtDBIv8/T0dFhbt++bUpLS01XV5c5PT3N6DNcfftohWheXt5fQfsEv12Pj4/NxMSEbVetxH/x4oU5OzvjvnO4Xblf3bC7u2vb6s6dO7aNtSvm6Ogo43ZMdt2k+l5WCoA/f/6YhoaGhAtO+vv77QWr/wCF/mNevnxpP3v//r3p7Oy0SUgXr7YLae9wus+Qm/ZZXV01tbW1Sf99tE+w23V6etp8+/bNtumPHz/sDa9kwX3nbrtyv7qhubnZ/hzWEyi1Sr+trc0+zCqTdjzvukn1vawUANXV1fZAIP8ffOvWrYQev/4CXnVSX19vNjY2Yp/pgtZ76T5DbtrnzZs3pq+vL+m/j/YJdrvW1dUl/HpnZ8cUFRVx3zncrtyvbtre3rajAZm043nXTarvZaUA0B8q/j+4qanJHhSkilXDV3qt90TDWPHJR7+nvLw87WfITft0d3fbHkcytE+w21VDh/v7+7Ffq9dYUFDAfedwu3K/ukmjAF4BkK4dz7tuUn0vq4sA/X+w/lBVqN58lF57f5HCwsKE+QvNZem9dJ8hN+2j4cTW1lZ78Tx8+NC8fv3anJyc0D4haFedqKchPg0J6gdIS0uL+ffff7nvHG5X7lc3qR3V7hdpR/91k+p7V1oAtLe320VmSiqKgYEBOxchN27cSFiYpNc3b95M+xly0z7FxcV2fYCmBfSZhhg1QkD7BL9dVeG/evXKlJWV2WSg0zq1AIj7zt125X51z69fv0xjY2Os7TJtR/91k+p7V1oAaD5Zqxo9mrPyLlgNa6iS9WgIWkNc6T5DbtrHTz9U1LugfYLfrn4aKq6pqeG+c7hduV/doh67FgTGT/lk2o7+6ybV9660AKiqqkr4tZJNRUWFfa0FLVqMEP+Zqp10nyE37eOnC9FbcET7hCtRzM/Pm2fPnnHfOdyu3K9u9fw1Oru1tZXwfqbtmGzx6Hnfu9ICQMNQg4ODdkuDKhANN+s90XDV06dP7VyWPtM8h7YrpPsMuWkfLQbUoiJvekBbU3RWAO0T/HbVViC1kdpGq38rKyvtDxXuO3fblfvVDVrIp06YRmP9Mm1H/3WT6ntXWgBoEcrbt2/tharQa29hivYj6i+l+SwNReugAk+qz5Cb9tEFqP/vOjhCofbwLkraJ9jtqmr/8ePHdl5Y231WVlYyurdo1/C2K/erG9RG5x3olGk7+q+bVN/jKGAAACKIAgAAAAoAAAAQBf8BBeLqmr3rjV8AAAAASUVORK5CYII="/>
          <p:cNvSpPr>
            <a:spLocks noChangeAspect="1" noChangeArrowheads="1"/>
          </p:cNvSpPr>
          <p:nvPr/>
        </p:nvSpPr>
        <p:spPr bwMode="auto">
          <a:xfrm>
            <a:off x="320675" y="-30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6" descr="data:image/png;base64,iVBORw0KGgoAAAANSUhEUgAAAgAAAAB4CAYAAACElkp/AAANE0lEQVR42u3diU8TaRjH8f3vWYIIIkG8ACFcARQQQQ5BDiEIKgLhiqCIBBVULkGuvJvfm0zTjqUtbCkz73w/yZOtrV3dfWd4nvecfwwAAIicf/hfAACIgt+/f5uZmRkzOTmZNmZnZ83R0REFAAAAYU78o6Oj5sGDB+bu3bsZR2Vlpf2eq0UBBQAAwElbW1sJif/+/fump6fHjI2NpY3Ozs60RYFGE3Z2digAAAC4boeHh2ZiYsLU19fHkrYSf29vr/n69asdDcg0vnz5klFR0NzcbN69exe60QEKAACAE5S0GxsbY4m5qqrKDAwMXDjxZ1oUaDShoqIiYXRAIwNhKQQoAAAATiV/9f6Xl5fN3t5e1hL/ebG7u2sWFhYSRgdUCGgUIujTAxQAAACnkr/m/q868Z83OuCfJgjy9AAFAACA5J/lQiAM0wMUAAAAkn8EpwcoAAAAJP8ITg9QAAAASP7XPD1wHaMCFAAAAJJ/AKYHcj0qQAEAACD5B3TR4PHxMQUAAIDk71ryTzcq0NbWdmVFAAUAAIDkH7D4/Pmzqa6uvtIigAIAABCK5N/Q0BCJ5O/FxsZGrAioq6sz6+vrFAAAgGjQWf5RTP5e6DkGLS0tsSmBkZGRrC0QpAAAAASStsXpSX56nO/m5mbkkr8XeqaBFgR6jzXO1qmCFAAAgED3/oeGhiKb/P1TAv5TBUdHR20xoJibmzOnp6cUAAAAN3r/URz6v+ipgpfZNUABAAAInK6uLnr/GRQCY2NjsYjfNZBueuDw8JACAAAQLIuLizaRVVVVmZ8/f5LsL7FrINXxwisrK+bRo0cUAACA4Njf37fJS0lsfn6exH6JXQPJjhceHx+36wS6u7tj71MAAAAC4ezszHR0dNjk9Pz5cxJ6lo8X9kLvzczMnF8AHBwcxBpEKwuXlpbsawAAroJ6qEpQGsZm6D+7xwt76wQ0EuBtqUxaAExPT5v8/HxzcnJi+vv7TXFxsSkvL7cVGQAA2aYeq1b9K5aXl0neOYikBYC2XayurtrXSv4fPnywKwpLSkpsUQAAQLYoGdXU1Njev3qpJOdrLAAKCgrsP3XusF57Sb+srMwOJwAAkC3egT/t7e321DuS8zUWAFqBqTkDLcbQQxhEowAaDQAAIFs47jdgBcDa2popLS21oX2F2lZQVFRkiwIAALLd++fAn4AUAH5a/Z+tpw8BAODv/XPcb0AKAG2/0FxMbW3tXwEAAL1/RwuA+vp6G1NTU3ZLYHwAAEDv39ECoLCwMHYQEAAA9P4jUgDoIQFa/AcAAL3/CBUAeoKQ9vyrQhseHk4IAAAuK/68f3r/ASwA+vr6ki4AZBEgAOD/4Lz/kGwD1DqA7e1t+3hGAAD+D877D0EBoD3/LS0tJi8vLxY6HZBCAABwGZz3H5ICoLOz0xYA6v2LEr+eBMgUAADgMrq6umzyb2tr47z/IBcAOvP/8PAw4T0t3Ej2PgAAqSwuLtrkX1VVxar/MBQA/nMAKAAAABelEWRNIasAmJ+fJ/EGvQDQcL+eAqiHACnxq2LTtg2dDggAQKa8A3+UV0i6IVkE2NraavLz82OLAFUQsAgQAJApDvwJ8TbAk5MTuxCQJwECAC7b++fAn4AXABru907600N//CcAchIgAIDev4MFwMrKSmybHycBAgAuS/lEz5Sh9x/iKQAAADKlXWK9vb028Su0eFzTyCTbkD0LwL/gT+sB9IAgAACS8Q77qaioMDMzMyTZsBQA2u7X09NjK7aSkhLz5MkT+9qLpqYmU1RUxBUOAPhL/GE/m5ubJNiwjQAsLS3ZhX7q6WsUwL8AcH19nascAJCAw34cmgLQAg62/gEA0olf8MdhPw4UAHpGc3t7O7sAAABJKYH4F/wpd5BYQ14A6MhfxdTUlD0TID4AANFO/KOjo3Z/Pwv+HCwACgsL/3oYEAAgurTFLz7x65AfjQCw4M+xAkDzORsbG1zxAICEeX4v8ev0WJKogwXAxMSE3Qmgc5w5ChgAoinZPD+JPwIHAXEUMABEN/Ezz8/TAM3u7q49JAgA4DY9tId5/ogXADoDQNsA8/Pz7VSALory8nL7TwCAW719Tftq55c31M88f4QLAB3m0NLSYj5+/GgLAI0EDA4O2qoQAOBG4o/v7XvH+GrtF4k/wgVAcXGx3fKhpzjFPwBIzwhgeyAAhFeyYX49B2Z5edns7e2RGKNeACjR62zn+AJAowB6GBBHBANAuKhDxzA/kVEB0N/fb2pqaszCwoIpLS21ZwLoaYCNjY3cSQAQIvpBr5/dDPMTGRUAWvWvrYA6ETAvL88uBtSaAI0KAADCQT+zveSv3j/D/ETG2wBF0wAa/gcAhIP/2F4lf839k/SIpAWAKsXV1dW0AQAIrmTH9pL8iZQFgJ70p+F+LQDUwr/zAgAQzF4/x/YSlyoAvn//buf5tQVQF47OAOAEQAAIvviFfhzbS1x6DYC2+c3OztqLSaMBOhRobW2NOwwAAkjD+/EL/Ti2l8jKIkAd+jM1NWUvKg3/a3sgAOB6JdvXz0I/Iuu7ANT715ZAjQboeQAAgOtz3r5+kj+RlQLAS/o6BEih11pMAgC4PvH7+hsaGtjXT2SnANB+f3/SZ+4fAK4f+/qJnGwD1DC/dgGcFwCA3GFfP3HlBYB6+6kSPwUAAOS218++fuJaFwECAHIrfqFfZWUl+/oJCgAAiFLy10I/9vUTFAAAELHkz1w/QQEAAI7zn+hH8icoAADA4R4/J/oRFAAAEKHEH7+vnxP9CAoAAHCYknt84te+/p6eHk70IygAAMDF3r5/mN870Id9/QQFAAA43tuPH+Yn8RMUAAAQgd4+w/wEBQAAOJr46e0TFAAA4Hiy19G8k5OTNoaHh1nUR1AAAICr/I/kjQ8W9REUAADgaK/fO6XPS/ZjY2M2xsfHSfwEBQAAuCb+iF6dz0+yJygAAMDBnr43v6/ePUf0EhQAAOBwsvcv5osPjuglKAAAwPFk763i9+b3Wc1PUAAAQEgTf6qV+/HJnsV8BAUAADjWy2flPkFQAABwKMlnMqTP/nyCoAAA4GCSZ0ifICgAAIQgkaeKiyZ5kj1BXGMBsL6+fqEbnCAI9yNdIk8VJHmCCEkBoJv9Mjc5QRBux3mJPFWQ5AkiRAXA3NycGRoaIgiCiMXIyIj59OmT2dzcJAgioMEaAAAAIogCAAAACgAAAEABAAAAKABSOTw8NCUlJQnvHRwc2AVB9+7ds1uCtDBIv8/T0dFhbt++bUpLS01XV5c5PT3N6DNcfftohWheXt5fQfsEv12Pj4/NxMSEbVetxH/x4oU5OzvjvnO4Xblf3bC7u2vb6s6dO7aNtSvm6Ogo43ZMdt2k+l5WCoA/f/6YhoaGhAtO+vv77QWr/wCF/mNevnxpP3v//r3p7Oy0SUgXr7YLae9wus+Qm/ZZXV01tbW1Sf99tE+w23V6etp8+/bNtumPHz/sDa9kwX3nbrtyv7qhubnZ/hzWEyi1Sr+trc0+zCqTdjzvukn1vawUANXV1fZAIP8ffOvWrYQev/4CXnVSX19vNjY2Yp/pgtZ76T5DbtrnzZs3pq+vL+m/j/YJdrvW1dUl/HpnZ8cUFRVx3zncrtyvbtre3rajAZm043nXTarvZaUA0B8q/j+4qanJHhSkilXDV3qt90TDWPHJR7+nvLw87WfITft0d3fbHkcytE+w21VDh/v7+7Ffq9dYUFDAfedwu3K/ukmjAF4BkK4dz7tuUn0vq4sA/X+w/lBVqN58lF57f5HCwsKE+QvNZem9dJ8hN+2j4cTW1lZ78Tx8+NC8fv3anJyc0D4haFedqKchPg0J6gdIS0uL+ffff7nvHG5X7lc3qR3V7hdpR/91k+p7V1oAtLe320VmSiqKgYEBOxchN27cSFiYpNc3b95M+xly0z7FxcV2fYCmBfSZhhg1QkD7BL9dVeG/evXKlJWV2WSg0zq1AIj7zt125X51z69fv0xjY2Os7TJtR/91k+p7V1oAaD5Zqxo9mrPyLlgNa6iS9WgIWkNc6T5DbtrHTz9U1LugfYLfrn4aKq6pqeG+c7hduV/doh67FgTGT/lk2o7+6ybV9660AKiqqkr4tZJNRUWFfa0FLVqMEP+Zqp10nyE37eOnC9FbcET7hCtRzM/Pm2fPnnHfOdyu3K9u9fw1Oru1tZXwfqbtmGzx6Hnfu9ICQMNQg4ODdkuDKhANN+s90XDV06dP7VyWPtM8h7YrpPsMuWkfLQbUoiJvekBbU3RWAO0T/HbVViC1kdpGq38rKyvtDxXuO3fblfvVDVrIp06YRmP9Mm1H/3WT6ntXWgBoEcrbt2/tharQa29hivYj6i+l+SwNReugAk+qz5Cb9tEFqP/vOjhCofbwLkraJ9jtqmr/8ePHdl5Y231WVlYyurdo1/C2K/erG9RG5x3olGk7+q+bVN/jKGAAACKIAgAAAAoAAAAQBf8BBeLqmr3rjV8AAAAASUVORK5CYII="/>
          <p:cNvSpPr>
            <a:spLocks noChangeAspect="1" noChangeArrowheads="1"/>
          </p:cNvSpPr>
          <p:nvPr/>
        </p:nvSpPr>
        <p:spPr bwMode="auto">
          <a:xfrm>
            <a:off x="473075" y="1222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8" descr="data:image/png;base64,iVBORw0KGgoAAAANSUhEUgAAAgAAAAB4CAYAAACElkp/AAANE0lEQVR42u3diU8TaRjH8f3vWYIIIkG8ACFcARQQQQ5BDiEIKgLhiqCIBBVULkGuvJvfm0zTjqUtbCkz73w/yZOtrV3dfWd4nvecfwwAAIicf/hfAACIgt+/f5uZmRkzOTmZNmZnZ83R0REFAAAAYU78o6Oj5sGDB+bu3bsZR2Vlpf2eq0UBBQAAwElbW1sJif/+/fump6fHjI2NpY3Ozs60RYFGE3Z2digAAAC4boeHh2ZiYsLU19fHkrYSf29vr/n69asdDcg0vnz5klFR0NzcbN69exe60QEKAACAE5S0GxsbY4m5qqrKDAwMXDjxZ1oUaDShoqIiYXRAIwNhKQQoAAAATiV/9f6Xl5fN3t5e1hL/ebG7u2sWFhYSRgdUCGgUIujTAxQAAACnkr/m/q868Z83OuCfJgjy9AAFAACA5J/lQiAM0wMUAAAAkn8EpwcoAAAAJP8ITg9QAAAASP7XPD1wHaMCFAAAAJJ/AKYHcj0qQAEAACD5B3TR4PHxMQUAAIDk71ryTzcq0NbWdmVFAAUAAIDkH7D4/Pmzqa6uvtIigAIAABCK5N/Q0BCJ5O/FxsZGrAioq6sz6+vrFAAAgGjQWf5RTP5e6DkGLS0tsSmBkZGRrC0QpAAAAASStsXpSX56nO/m5mbkkr8XeqaBFgR6jzXO1qmCFAAAgED3/oeGhiKb/P1TAv5TBUdHR20xoJibmzOnp6cUAAAAN3r/URz6v+ipgpfZNUABAAAInK6uLnr/GRQCY2NjsYjfNZBueuDw8JACAAAQLIuLizaRVVVVmZ8/f5LsL7FrINXxwisrK+bRo0cUAACA4Njf37fJS0lsfn6exH6JXQPJjhceHx+36wS6u7tj71MAAAAC4ezszHR0dNjk9Pz5cxJ6lo8X9kLvzczMnF8AHBwcxBpEKwuXlpbsawAAroJ6qEpQGsZm6D+7xwt76wQ0EuBtqUxaAExPT5v8/HxzcnJi+vv7TXFxsSkvL7cVGQAA2aYeq1b9K5aXl0neOYikBYC2XayurtrXSv4fPnywKwpLSkpsUQAAQLYoGdXU1Njev3qpJOdrLAAKCgrsP3XusF57Sb+srMwOJwAAkC3egT/t7e321DuS8zUWAFqBqTkDLcbQQxhEowAaDQAAIFs47jdgBcDa2popLS21oX2F2lZQVFRkiwIAALLd++fAn4AUAH5a/Z+tpw8BAODv/XPcb0AKAG2/0FxMbW3tXwEAAL1/RwuA+vp6G1NTU3ZLYHwAAEDv39ECoLCwMHYQEAAA9P4jUgDoIQFa/AcAAL3/CBUAeoKQ9vyrQhseHk4IAAAuK/68f3r/ASwA+vr6ki4AZBEgAOD/4Lz/kGwD1DqA7e1t+3hGAAD+D877D0EBoD3/LS0tJi8vLxY6HZBCAABwGZz3H5ICoLOz0xYA6v2LEr+eBMgUAADgMrq6umzyb2tr47z/IBcAOvP/8PAw4T0t3Ej2PgAAqSwuLtrkX1VVxar/MBQA/nMAKAAAABelEWRNIasAmJ+fJ/EGvQDQcL+eAqiHACnxq2LTtg2dDggAQKa8A3+UV0i6IVkE2NraavLz82OLAFUQsAgQAJApDvwJ8TbAk5MTuxCQJwECAC7b++fAn4AXABru907600N//CcAchIgAIDev4MFwMrKSmybHycBAgAuS/lEz5Sh9x/iKQAAADKlXWK9vb028Su0eFzTyCTbkD0LwL/gT+sB9IAgAACS8Q77qaioMDMzMyTZsBQA2u7X09NjK7aSkhLz5MkT+9qLpqYmU1RUxBUOAPhL/GE/m5ubJNiwjQAsLS3ZhX7q6WsUwL8AcH19nascAJCAw34cmgLQAg62/gEA0olf8MdhPw4UAHpGc3t7O7sAAABJKYH4F/wpd5BYQ14A6MhfxdTUlD0TID4AANFO/KOjo3Z/Pwv+HCwACgsL/3oYEAAgurTFLz7x65AfjQCw4M+xAkDzORsbG1zxAICEeX4v8ev0WJKogwXAxMSE3Qmgc5w5ChgAoinZPD+JPwIHAXEUMABEN/Ezz8/TAM3u7q49JAgA4DY9tId5/ogXADoDQNsA8/Pz7VSALory8nL7TwCAW719Tftq55c31M88f4QLAB3m0NLSYj5+/GgLAI0EDA4O2qoQAOBG4o/v7XvH+GrtF4k/wgVAcXGx3fKhpzjFPwBIzwhgeyAAhFeyYX49B2Z5edns7e2RGKNeACjR62zn+AJAowB6GBBHBANAuKhDxzA/kVEB0N/fb2pqaszCwoIpLS21ZwLoaYCNjY3cSQAQIvpBr5/dDPMTGRUAWvWvrYA6ETAvL88uBtSaAI0KAADCQT+zveSv3j/D/ETG2wBF0wAa/gcAhIP/2F4lf839k/SIpAWAKsXV1dW0AQAIrmTH9pL8iZQFgJ70p+F+LQDUwr/zAgAQzF4/x/YSlyoAvn//buf5tQVQF47OAOAEQAAIvviFfhzbS1x6DYC2+c3OztqLSaMBOhRobW2NOwwAAkjD+/EL/Ti2l8jKIkAd+jM1NWUvKg3/a3sgAOB6JdvXz0I/Iuu7ANT715ZAjQboeQAAgOtz3r5+kj+RlQLAS/o6BEih11pMAgC4PvH7+hsaGtjXT2SnANB+f3/SZ+4fAK4f+/qJnGwD1DC/dgGcFwCA3GFfP3HlBYB6+6kSPwUAAOS218++fuJaFwECAHIrfqFfZWUl+/oJCgAAiFLy10I/9vUTFAAAELHkz1w/QQEAAI7zn+hH8icoAADA4R4/J/oRFAAAEKHEH7+vnxP9CAoAAHCYknt84te+/p6eHk70IygAAMDF3r5/mN870Id9/QQFAAA43tuPH+Yn8RMUAAAQgd4+w/wEBQAAOJr46e0TFAAA4Hiy19G8k5OTNoaHh1nUR1AAAICr/I/kjQ8W9REUAADgaK/fO6XPS/ZjY2M2xsfHSfwEBQAAuCb+iF6dz0+yJygAAMDBnr43v6/ePUf0EhQAAOBwsvcv5osPjuglKAAAwPFk763i9+b3Wc1PUAAAQEgTf6qV+/HJnsV8BAUAADjWy2flPkFQAABwKMlnMqTP/nyCoAAA4GCSZ0ifICgAAIQgkaeKiyZ5kj1BXGMBsL6+fqEbnCAI9yNdIk8VJHmCCEkBoJv9Mjc5QRBux3mJPFWQ5AkiRAXA3NycGRoaIgiCiMXIyIj59OmT2dzcJAgioMEaAAAAIogCAAAACgAAAEABAAAAKABSOTw8NCUlJQnvHRwc2AVB9+7ds1uCtDBIv8/T0dFhbt++bUpLS01XV5c5PT3N6DNcfftohWheXt5fQfsEv12Pj4/NxMSEbVetxH/x4oU5OzvjvnO4Xblf3bC7u2vb6s6dO7aNtSvm6Ogo43ZMdt2k+l5WCoA/f/6YhoaGhAtO+vv77QWr/wCF/mNevnxpP3v//r3p7Oy0SUgXr7YLae9wus+Qm/ZZXV01tbW1Sf99tE+w23V6etp8+/bNtumPHz/sDa9kwX3nbrtyv7qhubnZ/hzWEyi1Sr+trc0+zCqTdjzvukn1vawUANXV1fZAIP8ffOvWrYQev/4CXnVSX19vNjY2Yp/pgtZ76T5DbtrnzZs3pq+vL+m/j/YJdrvW1dUl/HpnZ8cUFRVx3zncrtyvbtre3rajAZm043nXTarvZaUA0B8q/j+4qanJHhSkilXDV3qt90TDWPHJR7+nvLw87WfITft0d3fbHkcytE+w21VDh/v7+7Ffq9dYUFDAfedwu3K/ukmjAF4BkK4dz7tuUn0vq4sA/X+w/lBVqN58lF57f5HCwsKE+QvNZem9dJ8hN+2j4cTW1lZ78Tx8+NC8fv3anJyc0D4haFedqKchPg0J6gdIS0uL+ffff7nvHG5X7lc3qR3V7hdpR/91k+p7V1oAtLe320VmSiqKgYEBOxchN27cSFiYpNc3b95M+xly0z7FxcV2fYCmBfSZhhg1QkD7BL9dVeG/evXKlJWV2WSg0zq1AIj7zt125X51z69fv0xjY2Os7TJtR/91k+p7V1oAaD5Zqxo9mrPyLlgNa6iS9WgIWkNc6T5DbtrHTz9U1LugfYLfrn4aKq6pqeG+c7hduV/doh67FgTGT/lk2o7+6ybV9660AKiqqkr4tZJNRUWFfa0FLVqMEP+Zqp10nyE37eOnC9FbcET7hCtRzM/Pm2fPnnHfOdyu3K9u9fw1Oru1tZXwfqbtmGzx6Hnfu9ICQMNQg4ODdkuDKhANN+s90XDV06dP7VyWPtM8h7YrpPsMuWkfLQbUoiJvekBbU3RWAO0T/HbVViC1kdpGq38rKyvtDxXuO3fblfvVDVrIp06YRmP9Mm1H/3WT6ntXWgBoEcrbt2/tharQa29hivYj6i+l+SwNReugAk+qz5Cb9tEFqP/vOjhCofbwLkraJ9jtqmr/8ePHdl5Y231WVlYyurdo1/C2K/erG9RG5x3olGk7+q+bVN/jKGAAACKIAgAAAAoAAAAQBf8BBeLqmr3rjV8AAAAASUVORK5CYII="/>
          <p:cNvSpPr>
            <a:spLocks noChangeAspect="1" noChangeArrowheads="1"/>
          </p:cNvSpPr>
          <p:nvPr/>
        </p:nvSpPr>
        <p:spPr bwMode="auto">
          <a:xfrm>
            <a:off x="625475" y="2746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1513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1" t="29354" r="11698" b="23015"/>
          <a:stretch/>
        </p:blipFill>
        <p:spPr bwMode="auto">
          <a:xfrm>
            <a:off x="2201266" y="3995861"/>
            <a:ext cx="7249096" cy="2674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261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evaluation?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“The </a:t>
            </a:r>
            <a:r>
              <a:rPr lang="en-GB" b="1" dirty="0" smtClean="0"/>
              <a:t>systematic </a:t>
            </a:r>
            <a:r>
              <a:rPr lang="en-GB" dirty="0" smtClean="0"/>
              <a:t>determination of a subject's merit, worth and significance, using criteria governed by a set of standards?”</a:t>
            </a:r>
          </a:p>
          <a:p>
            <a:r>
              <a:rPr lang="en-GB" dirty="0" smtClean="0"/>
              <a:t>What does this mean?</a:t>
            </a:r>
          </a:p>
          <a:p>
            <a:pPr lvl="1"/>
            <a:r>
              <a:rPr lang="en-GB" dirty="0" smtClean="0"/>
              <a:t>The method can be formalized, described in detail…</a:t>
            </a:r>
          </a:p>
          <a:p>
            <a:r>
              <a:rPr lang="en-GB" dirty="0" smtClean="0"/>
              <a:t>Why is this important?</a:t>
            </a:r>
          </a:p>
          <a:p>
            <a:pPr lvl="1"/>
            <a:r>
              <a:rPr lang="en-GB" dirty="0" smtClean="0"/>
              <a:t>So that evaluations can be </a:t>
            </a:r>
            <a:r>
              <a:rPr lang="en-GB" i="1" dirty="0" smtClean="0"/>
              <a:t>repeated</a:t>
            </a:r>
            <a:r>
              <a:rPr lang="en-GB" dirty="0" smtClean="0"/>
              <a:t>,</a:t>
            </a:r>
          </a:p>
          <a:p>
            <a:pPr lvl="1"/>
            <a:r>
              <a:rPr lang="en-GB" dirty="0" smtClean="0"/>
              <a:t>because we want to </a:t>
            </a:r>
            <a:r>
              <a:rPr lang="en-GB" i="1" dirty="0" smtClean="0"/>
              <a:t>compare</a:t>
            </a:r>
            <a:r>
              <a:rPr lang="en-GB" dirty="0" smtClean="0"/>
              <a:t> different systems,</a:t>
            </a:r>
          </a:p>
          <a:p>
            <a:pPr lvl="1"/>
            <a:r>
              <a:rPr lang="en-GB" dirty="0" smtClean="0"/>
              <a:t>and </a:t>
            </a:r>
            <a:r>
              <a:rPr lang="en-GB" i="1" dirty="0" smtClean="0"/>
              <a:t>verify</a:t>
            </a:r>
            <a:r>
              <a:rPr lang="en-GB" dirty="0" smtClean="0"/>
              <a:t> evaluation results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971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evaluation?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“The systematic</a:t>
            </a:r>
            <a:r>
              <a:rPr lang="en-GB" b="1" dirty="0" smtClean="0"/>
              <a:t> </a:t>
            </a:r>
            <a:r>
              <a:rPr lang="en-GB" dirty="0" smtClean="0"/>
              <a:t>determination of a subject's </a:t>
            </a:r>
            <a:r>
              <a:rPr lang="en-GB" b="1" dirty="0" smtClean="0"/>
              <a:t>merit, worth and significance</a:t>
            </a:r>
            <a:r>
              <a:rPr lang="en-GB" dirty="0" smtClean="0"/>
              <a:t>, using criteria governed by a set of standards?”</a:t>
            </a:r>
          </a:p>
          <a:p>
            <a:r>
              <a:rPr lang="en-GB" dirty="0" smtClean="0"/>
              <a:t>(Google had “</a:t>
            </a:r>
            <a:r>
              <a:rPr lang="en-GB" b="1" dirty="0" smtClean="0"/>
              <a:t>value</a:t>
            </a:r>
            <a:r>
              <a:rPr lang="en-GB" dirty="0" smtClean="0"/>
              <a:t>” instead)</a:t>
            </a:r>
          </a:p>
          <a:p>
            <a:r>
              <a:rPr lang="en-GB" dirty="0" smtClean="0"/>
              <a:t>What does this mean?</a:t>
            </a:r>
            <a:r>
              <a:rPr lang="en-GB" sz="1800" dirty="0">
                <a:solidFill>
                  <a:schemeClr val="accent3"/>
                </a:solidFill>
              </a:rPr>
              <a:t> </a:t>
            </a:r>
            <a:endParaRPr lang="en-GB" sz="1800" dirty="0" smtClean="0">
              <a:solidFill>
                <a:schemeClr val="accent3"/>
              </a:solidFill>
            </a:endParaRPr>
          </a:p>
          <a:p>
            <a:pPr lvl="1"/>
            <a:r>
              <a:rPr lang="en-GB" dirty="0" smtClean="0">
                <a:solidFill>
                  <a:schemeClr val="accent3"/>
                </a:solidFill>
              </a:rPr>
              <a:t>We will return to this…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783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evaluation?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“The systematic</a:t>
            </a:r>
            <a:r>
              <a:rPr lang="en-GB" b="1" dirty="0" smtClean="0"/>
              <a:t> </a:t>
            </a:r>
            <a:r>
              <a:rPr lang="en-GB" dirty="0" smtClean="0"/>
              <a:t>determination of a subject's merit, worth and significance, using </a:t>
            </a:r>
            <a:r>
              <a:rPr lang="en-GB" b="1" dirty="0" smtClean="0"/>
              <a:t>criteria governed by a set of standards</a:t>
            </a:r>
            <a:r>
              <a:rPr lang="en-GB" dirty="0" smtClean="0"/>
              <a:t>?”</a:t>
            </a:r>
          </a:p>
          <a:p>
            <a:r>
              <a:rPr lang="en-GB" dirty="0" smtClean="0"/>
              <a:t>What are the criteria?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We will come back to this, too...</a:t>
            </a:r>
          </a:p>
          <a:p>
            <a:r>
              <a:rPr lang="en-GB" dirty="0" smtClean="0"/>
              <a:t>Who decides on the standards?</a:t>
            </a:r>
            <a:r>
              <a:rPr lang="en-GB" sz="1800" dirty="0">
                <a:solidFill>
                  <a:schemeClr val="accent3"/>
                </a:solidFill>
              </a:rPr>
              <a:t> </a:t>
            </a:r>
            <a:r>
              <a:rPr lang="en-GB" sz="1800" dirty="0" smtClean="0">
                <a:solidFill>
                  <a:schemeClr val="accent3"/>
                </a:solidFill>
              </a:rPr>
              <a:t>•</a:t>
            </a:r>
          </a:p>
          <a:p>
            <a:pPr lvl="1"/>
            <a:r>
              <a:rPr lang="en-GB" dirty="0" smtClean="0"/>
              <a:t>Governments</a:t>
            </a:r>
          </a:p>
          <a:p>
            <a:pPr lvl="1"/>
            <a:r>
              <a:rPr lang="en-GB" dirty="0" smtClean="0"/>
              <a:t>Organizations (e.g. ISO)</a:t>
            </a:r>
          </a:p>
          <a:p>
            <a:pPr lvl="1"/>
            <a:r>
              <a:rPr lang="en-GB" dirty="0" smtClean="0"/>
              <a:t>Industry groups</a:t>
            </a:r>
          </a:p>
          <a:p>
            <a:pPr lvl="1"/>
            <a:r>
              <a:rPr lang="en-GB" dirty="0" smtClean="0"/>
              <a:t>Research groups</a:t>
            </a:r>
          </a:p>
          <a:p>
            <a:pPr lvl="1"/>
            <a:r>
              <a:rPr lang="en-GB" dirty="0" smtClean="0"/>
              <a:t>…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895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if there is no standard?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 smtClean="0"/>
              <a:t>By the nature of things, there are many more things to evaluate than there are well-developed standards</a:t>
            </a:r>
          </a:p>
          <a:p>
            <a:r>
              <a:rPr lang="en-GB" dirty="0" smtClean="0"/>
              <a:t>Not necessarily advisable to use a mismatched standard</a:t>
            </a:r>
          </a:p>
          <a:p>
            <a:r>
              <a:rPr lang="en-GB" dirty="0" err="1" smtClean="0"/>
              <a:t>Fallback</a:t>
            </a:r>
            <a:r>
              <a:rPr lang="en-GB" dirty="0" smtClean="0"/>
              <a:t>: </a:t>
            </a:r>
            <a:r>
              <a:rPr lang="en-GB" i="1" dirty="0" smtClean="0"/>
              <a:t>systematic, formalized method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059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evaluate?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 smtClean="0"/>
              <a:t>Wrong question. Start with “For whom do we evaluate?”</a:t>
            </a:r>
            <a:r>
              <a:rPr lang="en-GB" sz="1800" dirty="0" smtClean="0">
                <a:solidFill>
                  <a:schemeClr val="accent3"/>
                </a:solidFill>
              </a:rPr>
              <a:t> </a:t>
            </a:r>
            <a:r>
              <a:rPr lang="en-GB" sz="1800" dirty="0">
                <a:solidFill>
                  <a:schemeClr val="accent3"/>
                </a:solidFill>
              </a:rPr>
              <a:t>•</a:t>
            </a:r>
            <a:endParaRPr lang="en-GB" dirty="0" smtClean="0"/>
          </a:p>
          <a:p>
            <a:pPr lvl="1"/>
            <a:r>
              <a:rPr lang="en-GB" dirty="0" smtClean="0"/>
              <a:t>Researchers</a:t>
            </a:r>
          </a:p>
          <a:p>
            <a:pPr lvl="1"/>
            <a:r>
              <a:rPr lang="en-GB" dirty="0" smtClean="0"/>
              <a:t>Developers</a:t>
            </a:r>
          </a:p>
          <a:p>
            <a:pPr lvl="1"/>
            <a:r>
              <a:rPr lang="en-GB" dirty="0" smtClean="0"/>
              <a:t>Producers</a:t>
            </a:r>
          </a:p>
          <a:p>
            <a:pPr lvl="1"/>
            <a:r>
              <a:rPr lang="en-GB" dirty="0" smtClean="0"/>
              <a:t>Buyers</a:t>
            </a:r>
          </a:p>
          <a:p>
            <a:pPr lvl="1"/>
            <a:r>
              <a:rPr lang="en-GB" dirty="0" smtClean="0"/>
              <a:t>Consumer organizations</a:t>
            </a:r>
          </a:p>
          <a:p>
            <a:pPr lvl="1"/>
            <a:r>
              <a:rPr lang="en-GB" dirty="0" smtClean="0"/>
              <a:t>Special interest groups</a:t>
            </a:r>
          </a:p>
          <a:p>
            <a:pPr lvl="1"/>
            <a:r>
              <a:rPr lang="en-GB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41600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 now: Why evaluate</a:t>
            </a:r>
            <a:r>
              <a:rPr lang="en-GB" dirty="0" smtClean="0">
                <a:solidFill>
                  <a:schemeClr val="accent3"/>
                </a:solidFill>
              </a:rPr>
              <a:t> </a:t>
            </a:r>
            <a:r>
              <a:rPr lang="en-GB" dirty="0" smtClean="0"/>
              <a:t>?</a:t>
            </a:r>
            <a:r>
              <a:rPr lang="en-GB" sz="2800" dirty="0" smtClean="0">
                <a:solidFill>
                  <a:schemeClr val="accent3"/>
                </a:solidFill>
              </a:rPr>
              <a:t> •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130425" y="1691605"/>
            <a:ext cx="8024400" cy="4474800"/>
          </a:xfrm>
        </p:spPr>
        <p:txBody>
          <a:bodyPr/>
          <a:lstStyle/>
          <a:p>
            <a:pPr marL="204788" lvl="1" indent="-204788">
              <a:buClr>
                <a:schemeClr val="accent2"/>
              </a:buClr>
              <a:buFontTx/>
              <a:buChar char="•"/>
            </a:pPr>
            <a:r>
              <a:rPr lang="en-GB" sz="1800" dirty="0" smtClean="0"/>
              <a:t>What do the groups we mentioned want from an evaluation? </a:t>
            </a:r>
          </a:p>
          <a:p>
            <a:pPr marL="204788" lvl="1" indent="-204788">
              <a:buFontTx/>
              <a:buChar char="•"/>
            </a:pPr>
            <a:r>
              <a:rPr lang="en-GB" sz="1800" dirty="0" smtClean="0"/>
              <a:t>Researchers?</a:t>
            </a:r>
          </a:p>
          <a:p>
            <a:pPr marL="454026" lvl="2" indent="-204788">
              <a:buFontTx/>
              <a:buChar char="•"/>
            </a:pPr>
            <a:r>
              <a:rPr lang="en-GB" sz="1600" dirty="0" smtClean="0"/>
              <a:t>Test of hypotheses…</a:t>
            </a:r>
          </a:p>
          <a:p>
            <a:pPr marL="204788" lvl="1" indent="-204788">
              <a:buFontTx/>
              <a:buChar char="•"/>
            </a:pPr>
            <a:r>
              <a:rPr lang="en-GB" sz="1800" dirty="0" smtClean="0"/>
              <a:t>Developers</a:t>
            </a:r>
          </a:p>
          <a:p>
            <a:pPr marL="454026" lvl="2" indent="-204788">
              <a:buFontTx/>
              <a:buChar char="•"/>
            </a:pPr>
            <a:r>
              <a:rPr lang="en-GB" sz="1600" dirty="0" smtClean="0"/>
              <a:t>Proof of progress, functionality</a:t>
            </a:r>
          </a:p>
          <a:p>
            <a:pPr marL="204788" lvl="1" indent="-204788">
              <a:buFontTx/>
              <a:buChar char="•"/>
            </a:pPr>
            <a:r>
              <a:rPr lang="en-GB" sz="1800" dirty="0" smtClean="0"/>
              <a:t>Producers</a:t>
            </a:r>
          </a:p>
          <a:p>
            <a:pPr marL="454026" lvl="2" indent="-204788">
              <a:buFontTx/>
              <a:buChar char="•"/>
            </a:pPr>
            <a:r>
              <a:rPr lang="en-GB" sz="1600" dirty="0" smtClean="0"/>
              <a:t>Does the manufacturing work?</a:t>
            </a:r>
          </a:p>
          <a:p>
            <a:pPr marL="454026" lvl="2" indent="-204788">
              <a:buFontTx/>
              <a:buChar char="•"/>
            </a:pPr>
            <a:r>
              <a:rPr lang="en-GB" sz="1600" dirty="0" smtClean="0"/>
              <a:t>Is it cheaper?</a:t>
            </a:r>
          </a:p>
          <a:p>
            <a:pPr marL="204788" lvl="1" indent="-204788">
              <a:buFontTx/>
              <a:buChar char="•"/>
            </a:pPr>
            <a:r>
              <a:rPr lang="en-GB" sz="1800" dirty="0" smtClean="0"/>
              <a:t>Buyers</a:t>
            </a:r>
          </a:p>
          <a:p>
            <a:pPr marL="454026" lvl="2" indent="-204788">
              <a:buFontTx/>
              <a:buChar char="•"/>
            </a:pPr>
            <a:r>
              <a:rPr lang="en-GB" sz="1600" dirty="0" smtClean="0"/>
              <a:t>More bang for the buck?</a:t>
            </a:r>
          </a:p>
          <a:p>
            <a:pPr marL="454026" lvl="2" indent="-204788">
              <a:buFontTx/>
              <a:buChar char="•"/>
            </a:pPr>
            <a:r>
              <a:rPr lang="en-GB" sz="1600" dirty="0" smtClean="0"/>
              <a:t>Does it meet expectations?</a:t>
            </a:r>
          </a:p>
          <a:p>
            <a:pPr marL="204788" lvl="1" indent="-204788">
              <a:buFontTx/>
              <a:buChar char="•"/>
            </a:pPr>
            <a:r>
              <a:rPr lang="en-GB" sz="1800" dirty="0" smtClean="0"/>
              <a:t>Consumer organizations</a:t>
            </a:r>
          </a:p>
          <a:p>
            <a:pPr marL="454026" lvl="2" indent="-204788">
              <a:buFontTx/>
              <a:buChar char="•"/>
            </a:pPr>
            <a:r>
              <a:rPr lang="en-GB" sz="1600" dirty="0" smtClean="0"/>
              <a:t>Does it meet promises made?</a:t>
            </a:r>
            <a:endParaRPr lang="en-GB" sz="1600" dirty="0"/>
          </a:p>
          <a:p>
            <a:pPr marL="204788" lvl="1" indent="-204788">
              <a:buFontTx/>
              <a:buChar char="•"/>
            </a:pPr>
            <a:r>
              <a:rPr lang="en-GB" sz="1800" dirty="0" smtClean="0"/>
              <a:t>Special interest groups</a:t>
            </a:r>
          </a:p>
          <a:p>
            <a:pPr marL="454026" lvl="2" indent="-204788">
              <a:buFontTx/>
              <a:buChar char="•"/>
            </a:pPr>
            <a:r>
              <a:rPr lang="en-GB" sz="1600" dirty="0" smtClean="0"/>
              <a:t>Does it meet </a:t>
            </a:r>
            <a:r>
              <a:rPr lang="en-GB" sz="1600" dirty="0" err="1" smtClean="0"/>
              <a:t>specifcations</a:t>
            </a:r>
            <a:r>
              <a:rPr lang="en-GB" sz="1600" dirty="0" smtClean="0"/>
              <a:t> and requirements?</a:t>
            </a:r>
          </a:p>
          <a:p>
            <a:pPr marL="454026" lvl="2" indent="-204788">
              <a:buFontTx/>
              <a:buChar char="•"/>
            </a:pPr>
            <a:endParaRPr lang="en-GB" sz="1600" dirty="0" smtClean="0"/>
          </a:p>
          <a:p>
            <a:pPr marL="454026" lvl="2" indent="-204788">
              <a:buFontTx/>
              <a:buChar char="•"/>
            </a:pPr>
            <a:endParaRPr lang="en-GB" sz="1600" dirty="0" smtClean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64849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to evaluate?</a:t>
            </a:r>
            <a:r>
              <a:rPr lang="en-GB" dirty="0" smtClean="0">
                <a:solidFill>
                  <a:schemeClr val="accent3"/>
                </a:solidFill>
              </a:rPr>
              <a:t> •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 smtClean="0"/>
              <a:t>In other words, what does “merit, worth, significance” and “value” mean?</a:t>
            </a:r>
          </a:p>
          <a:p>
            <a:endParaRPr lang="en-GB" dirty="0"/>
          </a:p>
        </p:txBody>
      </p:sp>
      <p:pic>
        <p:nvPicPr>
          <p:cNvPr id="5" name="1 colour-engsub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84306" y="4803879"/>
            <a:ext cx="1493461" cy="1120096"/>
          </a:xfrm>
          <a:prstGeom prst="rect">
            <a:avLst/>
          </a:prstGeom>
        </p:spPr>
      </p:pic>
      <p:pic>
        <p:nvPicPr>
          <p:cNvPr id="6" name="esper photo analysis.wmv">
            <a:hlinkClick r:id="" action="ppaction://media"/>
          </p:cNvPr>
          <p:cNvPicPr>
            <a:picLocks noRot="1" noChangeAspect="1"/>
          </p:cNvPicPr>
          <p:nvPr>
            <a:videoFile r:link="rId3"/>
            <p:custDataLst>
              <p:tags r:id="rId4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3812498" y="4803879"/>
            <a:ext cx="1538256" cy="1153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hal reading lips.wmv">
            <a:hlinkClick r:id="" action="ppaction://media"/>
          </p:cNvPr>
          <p:cNvPicPr>
            <a:picLocks noRot="1" noChangeAspect="1"/>
          </p:cNvPicPr>
          <p:nvPr>
            <a:videoFile r:link="rId5"/>
            <p:custDataLst>
              <p:tags r:id="rId6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5565370" y="4787949"/>
            <a:ext cx="1559496" cy="1169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minority report gui.wmv">
            <a:hlinkClick r:id="" action="ppaction://media"/>
          </p:cNvPr>
          <p:cNvPicPr>
            <a:picLocks noRot="1" noChangeAspect="1"/>
          </p:cNvPicPr>
          <p:nvPr>
            <a:videoFile r:link="rId7"/>
            <p:custDataLst>
              <p:tags r:id="rId8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7290122" y="4803879"/>
            <a:ext cx="1498983" cy="112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53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 fullScrn="1"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 fullScrn="1"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to evaluate?</a:t>
            </a:r>
            <a:r>
              <a:rPr lang="en-GB" dirty="0" smtClean="0">
                <a:solidFill>
                  <a:schemeClr val="accent3"/>
                </a:solidFill>
              </a:rPr>
              <a:t> •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 smtClean="0"/>
              <a:t>In other words, what does “merit, worth, significance” and “value” mean?</a:t>
            </a:r>
          </a:p>
          <a:p>
            <a:r>
              <a:rPr lang="en-GB" dirty="0" smtClean="0"/>
              <a:t>It depends.</a:t>
            </a:r>
          </a:p>
          <a:p>
            <a:pPr lvl="1"/>
            <a:r>
              <a:rPr lang="en-GB" dirty="0" smtClean="0"/>
              <a:t>What is the purpose of the evaluation?</a:t>
            </a:r>
          </a:p>
          <a:p>
            <a:pPr lvl="1"/>
            <a:r>
              <a:rPr lang="en-GB" dirty="0" smtClean="0"/>
              <a:t>What is the purpose of the evaluated?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1725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 summary so far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 smtClean="0"/>
              <a:t>Objective </a:t>
            </a:r>
            <a:r>
              <a:rPr lang="en-GB" i="1" dirty="0" smtClean="0"/>
              <a:t>to a point</a:t>
            </a:r>
          </a:p>
          <a:p>
            <a:pPr lvl="1"/>
            <a:r>
              <a:rPr lang="en-GB" dirty="0" smtClean="0"/>
              <a:t>But be aware of the reason for the evaluation: who wants it, and what do they want to know?</a:t>
            </a:r>
          </a:p>
          <a:p>
            <a:r>
              <a:rPr lang="en-GB" dirty="0" smtClean="0"/>
              <a:t>Standards are great</a:t>
            </a:r>
          </a:p>
          <a:p>
            <a:pPr lvl="1"/>
            <a:r>
              <a:rPr lang="en-GB" dirty="0" smtClean="0"/>
              <a:t>But will not be available for all purposes</a:t>
            </a:r>
          </a:p>
          <a:p>
            <a:pPr lvl="1"/>
            <a:r>
              <a:rPr lang="en-GB" dirty="0" smtClean="0"/>
              <a:t>Squeezing one type of evaluation into another type of standard will produce unpredictable results</a:t>
            </a:r>
          </a:p>
          <a:p>
            <a:pPr lvl="1"/>
            <a:r>
              <a:rPr lang="en-GB" dirty="0" smtClean="0"/>
              <a:t>If designing new methods, </a:t>
            </a:r>
            <a:r>
              <a:rPr lang="en-GB" i="1" dirty="0" smtClean="0"/>
              <a:t>be </a:t>
            </a:r>
            <a:r>
              <a:rPr lang="en-GB" b="1" i="1" dirty="0" smtClean="0"/>
              <a:t>very </a:t>
            </a:r>
            <a:r>
              <a:rPr lang="en-GB" i="1" dirty="0" smtClean="0"/>
              <a:t>clear with the details in the description</a:t>
            </a:r>
          </a:p>
          <a:p>
            <a:pPr lvl="2"/>
            <a:r>
              <a:rPr lang="en-GB" dirty="0" smtClean="0"/>
              <a:t>Must be possible to repeat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936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is evaluation done?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 smtClean="0"/>
              <a:t>We’ll use speech synthesis evaluation as our example domain</a:t>
            </a:r>
          </a:p>
          <a:p>
            <a:r>
              <a:rPr lang="en-GB" dirty="0" smtClean="0"/>
              <a:t>Here, we focus on evaluations that</a:t>
            </a:r>
          </a:p>
          <a:p>
            <a:pPr lvl="1"/>
            <a:r>
              <a:rPr lang="en-GB" dirty="0" smtClean="0"/>
              <a:t>Test the functionality (with respect to a user)</a:t>
            </a:r>
          </a:p>
          <a:p>
            <a:pPr lvl="1"/>
            <a:r>
              <a:rPr lang="en-GB" dirty="0" smtClean="0"/>
              <a:t>Prove a concept or an idea</a:t>
            </a:r>
          </a:p>
          <a:p>
            <a:pPr lvl="1"/>
            <a:r>
              <a:rPr lang="en-GB" dirty="0" smtClean="0"/>
              <a:t>Compare different varieties</a:t>
            </a:r>
          </a:p>
          <a:p>
            <a:pPr lvl="1"/>
            <a:r>
              <a:rPr lang="en-GB" dirty="0" smtClean="0"/>
              <a:t>…</a:t>
            </a:r>
          </a:p>
          <a:p>
            <a:r>
              <a:rPr lang="en-GB" dirty="0" smtClean="0"/>
              <a:t>We largely disregard </a:t>
            </a:r>
          </a:p>
          <a:p>
            <a:pPr lvl="1"/>
            <a:r>
              <a:rPr lang="en-GB" dirty="0" smtClean="0"/>
              <a:t>Efficiency</a:t>
            </a:r>
          </a:p>
          <a:p>
            <a:pPr lvl="1"/>
            <a:r>
              <a:rPr lang="en-GB" dirty="0" smtClean="0"/>
              <a:t>Cost</a:t>
            </a:r>
          </a:p>
          <a:p>
            <a:pPr lvl="1"/>
            <a:r>
              <a:rPr lang="en-GB" dirty="0" smtClean="0"/>
              <a:t>Robustness</a:t>
            </a:r>
          </a:p>
          <a:p>
            <a:pPr lvl="1"/>
            <a:r>
              <a:rPr lang="en-GB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92950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User studies – representativeness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130425" y="1763613"/>
            <a:ext cx="8024400" cy="4474800"/>
          </a:xfrm>
        </p:spPr>
        <p:txBody>
          <a:bodyPr/>
          <a:lstStyle/>
          <a:p>
            <a:r>
              <a:rPr lang="en-GB" dirty="0" smtClean="0"/>
              <a:t>User selection</a:t>
            </a:r>
          </a:p>
          <a:p>
            <a:pPr lvl="1"/>
            <a:r>
              <a:rPr lang="en-GB" dirty="0" smtClean="0"/>
              <a:t>Demographics</a:t>
            </a:r>
          </a:p>
          <a:p>
            <a:pPr lvl="1"/>
            <a:r>
              <a:rPr lang="en-GB" dirty="0" smtClean="0"/>
              <a:t>…</a:t>
            </a:r>
          </a:p>
          <a:p>
            <a:r>
              <a:rPr lang="en-GB" dirty="0" smtClean="0"/>
              <a:t>Environment</a:t>
            </a:r>
          </a:p>
          <a:p>
            <a:pPr lvl="1"/>
            <a:r>
              <a:rPr lang="en-GB" dirty="0" smtClean="0"/>
              <a:t>Sound environment</a:t>
            </a:r>
          </a:p>
          <a:p>
            <a:pPr lvl="1"/>
            <a:r>
              <a:rPr lang="en-GB" dirty="0" smtClean="0"/>
              <a:t>…</a:t>
            </a:r>
          </a:p>
          <a:p>
            <a:r>
              <a:rPr lang="en-GB" dirty="0" smtClean="0"/>
              <a:t>General situation</a:t>
            </a:r>
          </a:p>
          <a:p>
            <a:pPr lvl="1"/>
            <a:r>
              <a:rPr lang="en-GB" dirty="0" smtClean="0"/>
              <a:t>Lab environments are rarely representative for the intended usage environment of speech technology</a:t>
            </a:r>
          </a:p>
          <a:p>
            <a:pPr marL="295275" lvl="1" indent="0">
              <a:buNone/>
            </a:pPr>
            <a:r>
              <a:rPr lang="en-GB" dirty="0" smtClean="0"/>
              <a:t>…</a:t>
            </a:r>
          </a:p>
          <a:p>
            <a:r>
              <a:rPr lang="en-GB" dirty="0" smtClean="0"/>
              <a:t>Stimuli/system</a:t>
            </a:r>
          </a:p>
          <a:p>
            <a:pPr lvl="1"/>
            <a:r>
              <a:rPr lang="en-GB" dirty="0" smtClean="0"/>
              <a:t>Often not possible to text the exact system one is interested in</a:t>
            </a:r>
          </a:p>
          <a:p>
            <a:pPr lvl="1"/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779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Synthesis evaluation 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04788" lvl="1" indent="-204788">
              <a:buClr>
                <a:schemeClr val="accent2"/>
              </a:buClr>
              <a:buFontTx/>
              <a:buChar char="•"/>
            </a:pPr>
            <a:r>
              <a:rPr lang="en-GB" dirty="0" smtClean="0"/>
              <a:t>Overview used by MTM, the Swedish Agency for Accessible Media in education</a:t>
            </a:r>
          </a:p>
          <a:p>
            <a:r>
              <a:rPr lang="sv-SE" dirty="0" smtClean="0"/>
              <a:t>Provides people with print impairments with accessible media</a:t>
            </a:r>
          </a:p>
          <a:p>
            <a:r>
              <a:rPr lang="sv-SE" dirty="0" smtClean="0"/>
              <a:t>Books and papers (games, calendars…)</a:t>
            </a:r>
          </a:p>
          <a:p>
            <a:r>
              <a:rPr lang="sv-SE" dirty="0" smtClean="0"/>
              <a:t>Braille and talking books</a:t>
            </a:r>
          </a:p>
          <a:p>
            <a:r>
              <a:rPr lang="sv-SE" dirty="0" smtClean="0"/>
              <a:t>Speech synthesis for about 50% of the production of university level text books</a:t>
            </a:r>
          </a:p>
          <a:p>
            <a:r>
              <a:rPr lang="sv-SE" dirty="0" smtClean="0"/>
              <a:t>Filibuster</a:t>
            </a:r>
          </a:p>
          <a:p>
            <a:pPr lvl="1"/>
            <a:r>
              <a:rPr lang="sv-SE" dirty="0" smtClean="0"/>
              <a:t>In-house developed unit selection system</a:t>
            </a:r>
          </a:p>
          <a:p>
            <a:pPr lvl="1"/>
            <a:r>
              <a:rPr lang="sv-SE" dirty="0" smtClean="0"/>
              <a:t>Tora &amp; Folke (Swedish), Brage (Norwegian bokmål), Martin (Danish)</a:t>
            </a:r>
          </a:p>
          <a:p>
            <a:pPr marL="204788" lvl="1" indent="-204788">
              <a:buClr>
                <a:schemeClr val="accent2"/>
              </a:buClr>
              <a:buFontTx/>
              <a:buChar char="•"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799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3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MTM purposes of evaluation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104287" tIns="52144" rIns="104287" bIns="52144">
            <a:noAutofit/>
          </a:bodyPr>
          <a:lstStyle/>
          <a:p>
            <a:pPr>
              <a:buFont typeface="Courier New" pitchFamily="49" charset="0"/>
              <a:buChar char="o"/>
            </a:pPr>
            <a:r>
              <a:rPr lang="sv-SE" sz="2900" dirty="0" smtClean="0"/>
              <a:t> Ready </a:t>
            </a:r>
            <a:r>
              <a:rPr lang="sv-SE" sz="2900" dirty="0"/>
              <a:t>for </a:t>
            </a:r>
            <a:r>
              <a:rPr lang="sv-SE" sz="2900" dirty="0" smtClean="0"/>
              <a:t>release</a:t>
            </a:r>
            <a:endParaRPr lang="sv-SE" sz="2700" dirty="0"/>
          </a:p>
          <a:p>
            <a:pPr>
              <a:buFont typeface="Courier New" pitchFamily="49" charset="0"/>
              <a:buChar char="o"/>
            </a:pPr>
            <a:r>
              <a:rPr lang="sv-SE" sz="2900" dirty="0" smtClean="0"/>
              <a:t> Comparison </a:t>
            </a:r>
            <a:r>
              <a:rPr lang="sv-SE" sz="2900" dirty="0"/>
              <a:t>of </a:t>
            </a:r>
            <a:r>
              <a:rPr lang="sv-SE" sz="2900" dirty="0" smtClean="0"/>
              <a:t>voices</a:t>
            </a:r>
          </a:p>
          <a:p>
            <a:pPr>
              <a:buFont typeface="Courier New" pitchFamily="49" charset="0"/>
              <a:buChar char="o"/>
            </a:pPr>
            <a:r>
              <a:rPr lang="sv-SE" sz="2700" dirty="0" smtClean="0"/>
              <a:t> Intelligibility, human-likeness</a:t>
            </a:r>
          </a:p>
          <a:p>
            <a:pPr>
              <a:buFont typeface="Courier New" pitchFamily="49" charset="0"/>
              <a:buChar char="o"/>
            </a:pPr>
            <a:r>
              <a:rPr lang="sv-SE" sz="2700" dirty="0" smtClean="0"/>
              <a:t> Fatigue</a:t>
            </a:r>
            <a:r>
              <a:rPr lang="sv-SE" sz="2700" dirty="0"/>
              <a:t>, </a:t>
            </a:r>
            <a:r>
              <a:rPr lang="sv-SE" sz="2700" dirty="0" smtClean="0"/>
              <a:t>habituation</a:t>
            </a:r>
          </a:p>
          <a:p>
            <a:pPr>
              <a:buFont typeface="Courier New" pitchFamily="49" charset="0"/>
              <a:buChar char="o"/>
            </a:pPr>
            <a:r>
              <a:rPr lang="sv-SE" sz="2700" dirty="0" smtClean="0"/>
              <a:t> …</a:t>
            </a:r>
            <a:endParaRPr lang="sv-SE" sz="2700" dirty="0"/>
          </a:p>
          <a:p>
            <a:pPr lvl="1">
              <a:buFont typeface="Courier New" pitchFamily="49" charset="0"/>
              <a:buChar char="o"/>
            </a:pPr>
            <a:endParaRPr lang="sv-SE" sz="2700" dirty="0"/>
          </a:p>
          <a:p>
            <a:pPr lvl="1">
              <a:buNone/>
            </a:pPr>
            <a:endParaRPr lang="sv-SE" sz="2700" dirty="0"/>
          </a:p>
          <a:p>
            <a:pPr marL="938586" lvl="3">
              <a:spcBef>
                <a:spcPts val="684"/>
              </a:spcBef>
              <a:buSzPct val="70000"/>
              <a:buFont typeface="Courier New" pitchFamily="49" charset="0"/>
              <a:buChar char="o"/>
            </a:pPr>
            <a:endParaRPr lang="sv-SE" sz="2700" dirty="0"/>
          </a:p>
        </p:txBody>
      </p:sp>
      <p:pic>
        <p:nvPicPr>
          <p:cNvPr id="4" name="Bildobjekt 3" descr="MTM_Logotyp_Centrerad_svar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0206" y="6875481"/>
            <a:ext cx="1425575" cy="566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5137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3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Test </a:t>
            </a:r>
            <a:r>
              <a:rPr lang="sv-SE" dirty="0" err="1" smtClean="0"/>
              <a:t>methods</a:t>
            </a:r>
            <a:r>
              <a:rPr lang="sv-SE" dirty="0" smtClean="0"/>
              <a:t>: </a:t>
            </a:r>
            <a:r>
              <a:rPr lang="sv-SE" dirty="0" err="1" smtClean="0"/>
              <a:t>Grading</a:t>
            </a:r>
            <a:r>
              <a:rPr lang="sv-SE" dirty="0" smtClean="0"/>
              <a:t> tests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104287" tIns="52144" rIns="104287" bIns="52144">
            <a:noAutofit/>
          </a:bodyPr>
          <a:lstStyle/>
          <a:p>
            <a:r>
              <a:rPr lang="sv-SE" sz="2300" dirty="0"/>
              <a:t>Overall impression (</a:t>
            </a:r>
            <a:r>
              <a:rPr lang="sv-SE" sz="2300" dirty="0" err="1"/>
              <a:t>mean</a:t>
            </a:r>
            <a:r>
              <a:rPr lang="sv-SE" sz="2300" dirty="0"/>
              <a:t> opinion </a:t>
            </a:r>
            <a:r>
              <a:rPr lang="sv-SE" sz="2300" dirty="0" err="1"/>
              <a:t>score</a:t>
            </a:r>
            <a:r>
              <a:rPr lang="sv-SE" sz="2300" dirty="0"/>
              <a:t>, MOS)</a:t>
            </a:r>
          </a:p>
          <a:p>
            <a:pPr lvl="1"/>
            <a:r>
              <a:rPr lang="sv-SE" sz="2300" dirty="0" err="1"/>
              <a:t>Grade</a:t>
            </a:r>
            <a:r>
              <a:rPr lang="sv-SE" sz="2300" dirty="0"/>
              <a:t> the </a:t>
            </a:r>
            <a:r>
              <a:rPr lang="sv-SE" sz="2300" dirty="0" err="1"/>
              <a:t>utterance</a:t>
            </a:r>
            <a:r>
              <a:rPr lang="sv-SE" sz="2300" dirty="0"/>
              <a:t> on a </a:t>
            </a:r>
            <a:r>
              <a:rPr lang="sv-SE" sz="2300" dirty="0" err="1"/>
              <a:t>scale</a:t>
            </a:r>
            <a:endParaRPr lang="sv-SE" sz="2300" dirty="0"/>
          </a:p>
          <a:p>
            <a:pPr lvl="2"/>
            <a:endParaRPr lang="sv-SE" sz="2300" dirty="0"/>
          </a:p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r>
              <a:rPr lang="sv-SE" sz="2300" dirty="0" err="1"/>
              <a:t>Specific</a:t>
            </a:r>
            <a:r>
              <a:rPr lang="sv-SE" sz="2300" dirty="0"/>
              <a:t> </a:t>
            </a:r>
            <a:r>
              <a:rPr lang="sv-SE" sz="2300" dirty="0" err="1"/>
              <a:t>aspects</a:t>
            </a:r>
            <a:r>
              <a:rPr lang="sv-SE" sz="2300" dirty="0"/>
              <a:t> (</a:t>
            </a:r>
            <a:r>
              <a:rPr lang="sv-SE" sz="2300" dirty="0" err="1"/>
              <a:t>categorical</a:t>
            </a:r>
            <a:r>
              <a:rPr lang="sv-SE" sz="2300" dirty="0"/>
              <a:t> rating test, CRT)</a:t>
            </a:r>
          </a:p>
          <a:p>
            <a:pPr marL="625724" lvl="2">
              <a:spcBef>
                <a:spcPts val="684"/>
              </a:spcBef>
              <a:buSzPct val="70000"/>
            </a:pPr>
            <a:r>
              <a:rPr lang="sv-SE" sz="2300" dirty="0"/>
              <a:t> </a:t>
            </a:r>
            <a:r>
              <a:rPr lang="sv-SE" sz="2300" dirty="0" err="1"/>
              <a:t>Intelligibility</a:t>
            </a:r>
            <a:endParaRPr lang="sv-SE" sz="2300" dirty="0"/>
          </a:p>
          <a:p>
            <a:pPr marL="625724" lvl="2">
              <a:spcBef>
                <a:spcPts val="684"/>
              </a:spcBef>
              <a:buSzPct val="70000"/>
            </a:pPr>
            <a:r>
              <a:rPr lang="sv-SE" sz="2300" dirty="0"/>
              <a:t> </a:t>
            </a:r>
            <a:r>
              <a:rPr lang="sv-SE" sz="2300" dirty="0" err="1"/>
              <a:t>Human-likeness</a:t>
            </a:r>
            <a:endParaRPr lang="sv-SE" sz="2300" dirty="0"/>
          </a:p>
          <a:p>
            <a:pPr marL="625724" lvl="2">
              <a:spcBef>
                <a:spcPts val="684"/>
              </a:spcBef>
              <a:buSzPct val="70000"/>
            </a:pPr>
            <a:r>
              <a:rPr lang="sv-SE" sz="2300" dirty="0"/>
              <a:t> Speed</a:t>
            </a:r>
          </a:p>
          <a:p>
            <a:pPr marL="625724" lvl="2">
              <a:spcBef>
                <a:spcPts val="684"/>
              </a:spcBef>
              <a:buSzPct val="70000"/>
            </a:pPr>
            <a:r>
              <a:rPr lang="sv-SE" sz="2300" dirty="0"/>
              <a:t> Stress</a:t>
            </a:r>
          </a:p>
          <a:p>
            <a:pPr marL="625724" lvl="2">
              <a:spcBef>
                <a:spcPts val="684"/>
              </a:spcBef>
              <a:buSzPct val="70000"/>
            </a:pPr>
            <a:r>
              <a:rPr lang="sv-SE" sz="2300" dirty="0"/>
              <a:t> …</a:t>
            </a:r>
          </a:p>
        </p:txBody>
      </p:sp>
      <p:pic>
        <p:nvPicPr>
          <p:cNvPr id="4" name="Bildobjekt 3" descr="MTM_Logotyp_Centrerad_svar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0206" y="6875481"/>
            <a:ext cx="1425575" cy="566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7496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3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Test </a:t>
            </a:r>
            <a:r>
              <a:rPr lang="sv-SE" dirty="0" err="1" smtClean="0"/>
              <a:t>methods</a:t>
            </a:r>
            <a:r>
              <a:rPr lang="sv-SE" dirty="0" smtClean="0"/>
              <a:t>: </a:t>
            </a:r>
            <a:r>
              <a:rPr lang="sv-SE" dirty="0" err="1" smtClean="0"/>
              <a:t>Discrimination</a:t>
            </a:r>
            <a:r>
              <a:rPr lang="sv-SE" dirty="0" smtClean="0"/>
              <a:t> tests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104287" tIns="52144" rIns="104287" bIns="52144">
            <a:normAutofit/>
          </a:bodyPr>
          <a:lstStyle/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r>
              <a:rPr lang="sv-SE" sz="2700" dirty="0" err="1"/>
              <a:t>Repeat</a:t>
            </a:r>
            <a:r>
              <a:rPr lang="sv-SE" sz="2700" dirty="0"/>
              <a:t> or </a:t>
            </a:r>
            <a:r>
              <a:rPr lang="sv-SE" sz="2700" dirty="0" err="1"/>
              <a:t>write</a:t>
            </a:r>
            <a:r>
              <a:rPr lang="sv-SE" sz="2700" dirty="0"/>
              <a:t> </a:t>
            </a:r>
            <a:r>
              <a:rPr lang="sv-SE" sz="2700" dirty="0" err="1"/>
              <a:t>down</a:t>
            </a:r>
            <a:r>
              <a:rPr lang="sv-SE" sz="2700" dirty="0"/>
              <a:t> </a:t>
            </a:r>
            <a:r>
              <a:rPr lang="sv-SE" sz="2700" dirty="0" err="1"/>
              <a:t>what</a:t>
            </a:r>
            <a:r>
              <a:rPr lang="sv-SE" sz="2700" dirty="0"/>
              <a:t> you </a:t>
            </a:r>
            <a:r>
              <a:rPr lang="sv-SE" sz="2700" dirty="0" err="1"/>
              <a:t>heard</a:t>
            </a:r>
            <a:endParaRPr lang="sv-SE" sz="2700" dirty="0"/>
          </a:p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endParaRPr lang="sv-SE" sz="2700" dirty="0"/>
          </a:p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r>
              <a:rPr lang="sv-SE" sz="2700" dirty="0" err="1"/>
              <a:t>Choose</a:t>
            </a:r>
            <a:r>
              <a:rPr lang="sv-SE" sz="2700" dirty="0"/>
              <a:t> </a:t>
            </a:r>
            <a:r>
              <a:rPr lang="sv-SE" sz="2700" dirty="0" err="1"/>
              <a:t>between</a:t>
            </a:r>
            <a:r>
              <a:rPr lang="sv-SE" sz="2700" dirty="0"/>
              <a:t> </a:t>
            </a:r>
            <a:r>
              <a:rPr lang="sv-SE" sz="2700" dirty="0" err="1"/>
              <a:t>two</a:t>
            </a:r>
            <a:r>
              <a:rPr lang="sv-SE" sz="2700" dirty="0"/>
              <a:t> or </a:t>
            </a:r>
            <a:r>
              <a:rPr lang="sv-SE" sz="2700" dirty="0" err="1"/>
              <a:t>more</a:t>
            </a:r>
            <a:r>
              <a:rPr lang="sv-SE" sz="2700" dirty="0"/>
              <a:t> given </a:t>
            </a:r>
            <a:r>
              <a:rPr lang="sv-SE" sz="2700" dirty="0" err="1"/>
              <a:t>words</a:t>
            </a:r>
            <a:endParaRPr lang="sv-SE" sz="2700" dirty="0"/>
          </a:p>
          <a:p>
            <a:pPr marL="625724" lvl="2">
              <a:spcBef>
                <a:spcPts val="684"/>
              </a:spcBef>
              <a:buSzPct val="70000"/>
            </a:pPr>
            <a:r>
              <a:rPr lang="sv-SE" sz="2700" dirty="0"/>
              <a:t> Minimal pairs: bil – pil</a:t>
            </a:r>
          </a:p>
          <a:p>
            <a:pPr marL="625724" lvl="2">
              <a:spcBef>
                <a:spcPts val="684"/>
              </a:spcBef>
              <a:buSzPct val="70000"/>
            </a:pPr>
            <a:endParaRPr lang="sv-SE" sz="2700" dirty="0"/>
          </a:p>
          <a:p>
            <a:pPr marL="625724" lvl="2">
              <a:spcBef>
                <a:spcPts val="684"/>
              </a:spcBef>
              <a:buSzPct val="70000"/>
            </a:pPr>
            <a:r>
              <a:rPr lang="sv-SE" sz="2700" dirty="0"/>
              <a:t> </a:t>
            </a:r>
            <a:r>
              <a:rPr lang="sv-SE" sz="2700" dirty="0" err="1"/>
              <a:t>Suitable</a:t>
            </a:r>
            <a:r>
              <a:rPr lang="sv-SE" sz="2700" dirty="0"/>
              <a:t> for </a:t>
            </a:r>
            <a:r>
              <a:rPr lang="sv-SE" sz="2700" dirty="0" err="1"/>
              <a:t>diphone</a:t>
            </a:r>
            <a:r>
              <a:rPr lang="sv-SE" sz="2700" dirty="0"/>
              <a:t> </a:t>
            </a:r>
            <a:r>
              <a:rPr lang="sv-SE" sz="2700" dirty="0" err="1"/>
              <a:t>synthesis</a:t>
            </a:r>
            <a:r>
              <a:rPr lang="sv-SE" sz="2700" dirty="0"/>
              <a:t> with a small </a:t>
            </a:r>
            <a:r>
              <a:rPr lang="sv-SE" sz="2700" dirty="0" err="1"/>
              <a:t>voice</a:t>
            </a:r>
            <a:r>
              <a:rPr lang="sv-SE" sz="2700" dirty="0"/>
              <a:t> </a:t>
            </a:r>
            <a:r>
              <a:rPr lang="sv-SE" sz="2700" dirty="0" err="1"/>
              <a:t>database</a:t>
            </a:r>
            <a:endParaRPr lang="sv-SE" sz="2700" dirty="0"/>
          </a:p>
          <a:p>
            <a:pPr marL="625724" lvl="2">
              <a:spcBef>
                <a:spcPts val="684"/>
              </a:spcBef>
              <a:buSzPct val="70000"/>
            </a:pPr>
            <a:endParaRPr lang="sv-SE" sz="2700" dirty="0"/>
          </a:p>
          <a:p>
            <a:endParaRPr lang="sv-SE" dirty="0"/>
          </a:p>
        </p:txBody>
      </p:sp>
      <p:pic>
        <p:nvPicPr>
          <p:cNvPr id="4" name="Bildobjekt 3" descr="MTM_Logotyp_Centrerad_svar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0206" y="6875481"/>
            <a:ext cx="1425575" cy="566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4775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3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Test </a:t>
            </a:r>
            <a:r>
              <a:rPr lang="sv-SE" dirty="0" err="1" smtClean="0"/>
              <a:t>methods</a:t>
            </a:r>
            <a:r>
              <a:rPr lang="sv-SE" dirty="0" smtClean="0"/>
              <a:t>: </a:t>
            </a:r>
            <a:r>
              <a:rPr lang="sv-SE" dirty="0" err="1" smtClean="0"/>
              <a:t>Preference</a:t>
            </a:r>
            <a:r>
              <a:rPr lang="sv-SE" dirty="0" smtClean="0"/>
              <a:t> tests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104287" tIns="52144" rIns="104287" bIns="52144">
            <a:normAutofit/>
          </a:bodyPr>
          <a:lstStyle/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endParaRPr lang="sv-SE" sz="2700" dirty="0"/>
          </a:p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r>
              <a:rPr lang="sv-SE" sz="2700" dirty="0" err="1"/>
              <a:t>Comparison</a:t>
            </a:r>
            <a:r>
              <a:rPr lang="sv-SE" sz="2700" dirty="0"/>
              <a:t> of </a:t>
            </a:r>
            <a:r>
              <a:rPr lang="sv-SE" sz="2700" dirty="0" err="1"/>
              <a:t>two</a:t>
            </a:r>
            <a:r>
              <a:rPr lang="sv-SE" sz="2700" dirty="0"/>
              <a:t> or </a:t>
            </a:r>
            <a:r>
              <a:rPr lang="sv-SE" sz="2700" dirty="0" err="1"/>
              <a:t>more</a:t>
            </a:r>
            <a:r>
              <a:rPr lang="sv-SE" sz="2700" dirty="0"/>
              <a:t> </a:t>
            </a:r>
            <a:r>
              <a:rPr lang="sv-SE" sz="2700" dirty="0" err="1"/>
              <a:t>utterances</a:t>
            </a:r>
            <a:endParaRPr lang="sv-SE" sz="2700" dirty="0"/>
          </a:p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endParaRPr lang="sv-SE" sz="2700" dirty="0"/>
          </a:p>
          <a:p>
            <a:pPr marL="625724" lvl="2">
              <a:spcBef>
                <a:spcPts val="684"/>
              </a:spcBef>
              <a:buSzPct val="70000"/>
            </a:pPr>
            <a:r>
              <a:rPr lang="sv-SE" sz="2700" dirty="0" err="1"/>
              <a:t>Typically</a:t>
            </a:r>
            <a:r>
              <a:rPr lang="sv-SE" sz="2700" dirty="0"/>
              <a:t> </a:t>
            </a:r>
            <a:r>
              <a:rPr lang="sv-SE" sz="2700" dirty="0" err="1"/>
              <a:t>words</a:t>
            </a:r>
            <a:r>
              <a:rPr lang="sv-SE" sz="2700" dirty="0"/>
              <a:t> or </a:t>
            </a:r>
            <a:r>
              <a:rPr lang="sv-SE" sz="2700" dirty="0" err="1"/>
              <a:t>short</a:t>
            </a:r>
            <a:r>
              <a:rPr lang="sv-SE" sz="2700" dirty="0"/>
              <a:t> </a:t>
            </a:r>
            <a:r>
              <a:rPr lang="sv-SE" sz="2700" dirty="0" err="1"/>
              <a:t>sentences</a:t>
            </a:r>
            <a:endParaRPr lang="sv-SE" sz="2700" dirty="0"/>
          </a:p>
          <a:p>
            <a:pPr marL="625724" lvl="2">
              <a:spcBef>
                <a:spcPts val="684"/>
              </a:spcBef>
              <a:buSzPct val="70000"/>
            </a:pPr>
            <a:endParaRPr lang="sv-SE" sz="2700" dirty="0"/>
          </a:p>
          <a:p>
            <a:pPr marL="625724" lvl="2">
              <a:spcBef>
                <a:spcPts val="684"/>
              </a:spcBef>
              <a:buSzPct val="70000"/>
            </a:pPr>
            <a:r>
              <a:rPr lang="sv-SE" sz="2700" dirty="0" err="1"/>
              <a:t>Choose</a:t>
            </a:r>
            <a:r>
              <a:rPr lang="sv-SE" sz="2700" dirty="0"/>
              <a:t> </a:t>
            </a:r>
            <a:r>
              <a:rPr lang="sv-SE" sz="2700" dirty="0" err="1"/>
              <a:t>which</a:t>
            </a:r>
            <a:r>
              <a:rPr lang="sv-SE" sz="2700" dirty="0"/>
              <a:t> you like the best</a:t>
            </a:r>
          </a:p>
          <a:p>
            <a:pPr marL="625724" lvl="2">
              <a:spcBef>
                <a:spcPts val="684"/>
              </a:spcBef>
              <a:buSzPct val="70000"/>
            </a:pPr>
            <a:endParaRPr lang="sv-SE" sz="2700" dirty="0"/>
          </a:p>
        </p:txBody>
      </p:sp>
      <p:pic>
        <p:nvPicPr>
          <p:cNvPr id="4" name="Bildobjekt 3" descr="MTM_Logotyp_Centrerad_svar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0206" y="6875481"/>
            <a:ext cx="1425575" cy="566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241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3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Test </a:t>
            </a:r>
            <a:r>
              <a:rPr lang="sv-SE" dirty="0" err="1" smtClean="0"/>
              <a:t>methods</a:t>
            </a:r>
            <a:r>
              <a:rPr lang="sv-SE" dirty="0" smtClean="0"/>
              <a:t>: </a:t>
            </a:r>
            <a:r>
              <a:rPr lang="sv-SE" dirty="0" err="1" smtClean="0"/>
              <a:t>Comprehension</a:t>
            </a:r>
            <a:r>
              <a:rPr lang="sv-SE" dirty="0" smtClean="0"/>
              <a:t> tests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104287" tIns="52144" rIns="104287" bIns="52144"/>
          <a:lstStyle/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endParaRPr lang="sv-SE" dirty="0" smtClean="0"/>
          </a:p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r>
              <a:rPr lang="sv-SE" sz="2700" dirty="0"/>
              <a:t>Listen to a text and </a:t>
            </a:r>
            <a:r>
              <a:rPr lang="sv-SE" sz="2700" dirty="0" err="1"/>
              <a:t>answer</a:t>
            </a:r>
            <a:r>
              <a:rPr lang="sv-SE" sz="2700" dirty="0"/>
              <a:t> </a:t>
            </a:r>
            <a:r>
              <a:rPr lang="sv-SE" sz="2700" dirty="0" err="1"/>
              <a:t>questions</a:t>
            </a:r>
            <a:endParaRPr lang="sv-SE" sz="2700" dirty="0"/>
          </a:p>
        </p:txBody>
      </p:sp>
      <p:pic>
        <p:nvPicPr>
          <p:cNvPr id="4" name="Bildobjekt 3" descr="MTM_Logotyp_Centrerad_svar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0206" y="6875481"/>
            <a:ext cx="1425575" cy="566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4833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3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Test </a:t>
            </a:r>
            <a:r>
              <a:rPr lang="sv-SE" dirty="0" err="1" smtClean="0"/>
              <a:t>methods</a:t>
            </a:r>
            <a:r>
              <a:rPr lang="sv-SE" dirty="0" smtClean="0"/>
              <a:t>: </a:t>
            </a:r>
            <a:r>
              <a:rPr lang="sv-SE" dirty="0" err="1" smtClean="0"/>
              <a:t>Comments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104287" tIns="52144" rIns="104287" bIns="52144"/>
          <a:lstStyle/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endParaRPr lang="sv-SE" dirty="0" smtClean="0"/>
          </a:p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r>
              <a:rPr lang="sv-SE" sz="2700" dirty="0" err="1"/>
              <a:t>Comment</a:t>
            </a:r>
            <a:r>
              <a:rPr lang="sv-SE" sz="2700" dirty="0"/>
              <a:t> </a:t>
            </a:r>
            <a:r>
              <a:rPr lang="sv-SE" sz="2700" dirty="0" err="1"/>
              <a:t>fields</a:t>
            </a:r>
            <a:endParaRPr lang="sv-SE" sz="2700" dirty="0"/>
          </a:p>
          <a:p>
            <a:pPr marL="625724" lvl="2">
              <a:spcBef>
                <a:spcPts val="684"/>
              </a:spcBef>
              <a:buSzPct val="70000"/>
            </a:pPr>
            <a:r>
              <a:rPr lang="sv-SE" dirty="0" smtClean="0"/>
              <a:t> The </a:t>
            </a:r>
            <a:r>
              <a:rPr lang="sv-SE" dirty="0" err="1" smtClean="0"/>
              <a:t>subjects</a:t>
            </a:r>
            <a:r>
              <a:rPr lang="sv-SE" dirty="0" smtClean="0"/>
              <a:t> </a:t>
            </a:r>
            <a:r>
              <a:rPr lang="sv-SE" dirty="0" err="1" smtClean="0"/>
              <a:t>wants</a:t>
            </a:r>
            <a:r>
              <a:rPr lang="sv-SE" dirty="0" smtClean="0"/>
              <a:t> to </a:t>
            </a:r>
            <a:r>
              <a:rPr lang="sv-SE" dirty="0" err="1" smtClean="0"/>
              <a:t>explain</a:t>
            </a:r>
            <a:r>
              <a:rPr lang="sv-SE" dirty="0" smtClean="0"/>
              <a:t> </a:t>
            </a:r>
            <a:r>
              <a:rPr lang="sv-SE" dirty="0" err="1" smtClean="0"/>
              <a:t>what</a:t>
            </a:r>
            <a:r>
              <a:rPr lang="sv-SE" dirty="0" smtClean="0"/>
              <a:t> is </a:t>
            </a:r>
            <a:r>
              <a:rPr lang="sv-SE" dirty="0" err="1" smtClean="0"/>
              <a:t>wrong</a:t>
            </a:r>
            <a:endParaRPr lang="sv-SE" dirty="0" smtClean="0"/>
          </a:p>
          <a:p>
            <a:pPr marL="625724" lvl="2">
              <a:spcBef>
                <a:spcPts val="684"/>
              </a:spcBef>
              <a:buSzPct val="70000"/>
            </a:pPr>
            <a:endParaRPr lang="sv-SE" dirty="0" smtClean="0"/>
          </a:p>
          <a:p>
            <a:pPr marL="625724" lvl="2">
              <a:spcBef>
                <a:spcPts val="684"/>
              </a:spcBef>
              <a:buSzPct val="70000"/>
            </a:pPr>
            <a:r>
              <a:rPr lang="sv-SE" dirty="0" smtClean="0"/>
              <a:t> </a:t>
            </a:r>
            <a:r>
              <a:rPr lang="sv-SE" dirty="0" err="1" smtClean="0"/>
              <a:t>They</a:t>
            </a:r>
            <a:r>
              <a:rPr lang="sv-SE" dirty="0" smtClean="0"/>
              <a:t> are almost </a:t>
            </a:r>
            <a:r>
              <a:rPr lang="sv-SE" dirty="0" err="1" smtClean="0"/>
              <a:t>never</a:t>
            </a:r>
            <a:r>
              <a:rPr lang="sv-SE" dirty="0" smtClean="0"/>
              <a:t> right.</a:t>
            </a:r>
          </a:p>
          <a:p>
            <a:pPr marL="625724" lvl="2">
              <a:spcBef>
                <a:spcPts val="684"/>
              </a:spcBef>
              <a:buSzPct val="70000"/>
            </a:pPr>
            <a:endParaRPr lang="sv-SE" dirty="0" smtClean="0"/>
          </a:p>
          <a:p>
            <a:pPr marL="625724" lvl="2">
              <a:spcBef>
                <a:spcPts val="684"/>
              </a:spcBef>
              <a:buSzPct val="70000"/>
            </a:pPr>
            <a:r>
              <a:rPr lang="sv-SE" dirty="0" smtClean="0"/>
              <a:t> Time </a:t>
            </a:r>
            <a:r>
              <a:rPr lang="sv-SE" dirty="0" err="1" smtClean="0"/>
              <a:t>consuming</a:t>
            </a:r>
            <a:r>
              <a:rPr lang="sv-SE" dirty="0" smtClean="0"/>
              <a:t>!</a:t>
            </a:r>
          </a:p>
        </p:txBody>
      </p:sp>
      <p:pic>
        <p:nvPicPr>
          <p:cNvPr id="4" name="Bildobjekt 3" descr="MTM_Logotyp_Centrerad_svar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0206" y="6875481"/>
            <a:ext cx="1425575" cy="566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709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3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Test methods: problems for narrative synthesis testing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104287" tIns="52144" rIns="104287" bIns="52144"/>
          <a:lstStyle/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r>
              <a:rPr lang="sv-SE" dirty="0" smtClean="0"/>
              <a:t>You want to evaluate large texts!</a:t>
            </a:r>
          </a:p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endParaRPr lang="sv-SE" dirty="0" smtClean="0"/>
          </a:p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r>
              <a:rPr lang="sv-SE" sz="2700" dirty="0" err="1"/>
              <a:t>Grading</a:t>
            </a:r>
            <a:r>
              <a:rPr lang="sv-SE" sz="2700" dirty="0"/>
              <a:t>, </a:t>
            </a:r>
            <a:r>
              <a:rPr lang="sv-SE" sz="2700" dirty="0" err="1"/>
              <a:t>discrimination</a:t>
            </a:r>
            <a:r>
              <a:rPr lang="sv-SE" sz="2700" dirty="0"/>
              <a:t> and </a:t>
            </a:r>
            <a:r>
              <a:rPr lang="sv-SE" sz="2700" dirty="0" err="1"/>
              <a:t>preference</a:t>
            </a:r>
            <a:r>
              <a:rPr lang="sv-SE" sz="2700" dirty="0"/>
              <a:t> tests</a:t>
            </a:r>
          </a:p>
          <a:p>
            <a:pPr marL="625724" lvl="2">
              <a:spcBef>
                <a:spcPts val="684"/>
              </a:spcBef>
              <a:buSzPct val="70000"/>
            </a:pPr>
            <a:r>
              <a:rPr lang="sv-SE" dirty="0" smtClean="0"/>
              <a:t>Difficult to judge longer texts</a:t>
            </a:r>
          </a:p>
          <a:p>
            <a:pPr marL="625724" lvl="2">
              <a:spcBef>
                <a:spcPts val="684"/>
              </a:spcBef>
              <a:buSzPct val="70000"/>
            </a:pPr>
            <a:r>
              <a:rPr lang="sv-SE" dirty="0" smtClean="0"/>
              <a:t>Evaluation of a very small part of the possible outcome of the US TTS</a:t>
            </a:r>
          </a:p>
          <a:p>
            <a:pPr marL="625724" lvl="2">
              <a:spcBef>
                <a:spcPts val="684"/>
              </a:spcBef>
              <a:buSzPct val="70000"/>
            </a:pPr>
            <a:r>
              <a:rPr lang="sv-SE" dirty="0" smtClean="0"/>
              <a:t>Time consuming</a:t>
            </a:r>
          </a:p>
          <a:p>
            <a:pPr marL="625724" lvl="2">
              <a:spcBef>
                <a:spcPts val="684"/>
              </a:spcBef>
              <a:buSzPct val="70000"/>
            </a:pPr>
            <a:r>
              <a:rPr lang="sv-SE" dirty="0" smtClean="0"/>
              <a:t>You don’t know what the subjects likde or disliked</a:t>
            </a:r>
          </a:p>
          <a:p>
            <a:pPr marL="625724" lvl="2">
              <a:spcBef>
                <a:spcPts val="684"/>
              </a:spcBef>
              <a:buSzPct val="70000"/>
            </a:pPr>
            <a:endParaRPr lang="sv-SE" dirty="0" smtClean="0"/>
          </a:p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r>
              <a:rPr lang="sv-SE" sz="2700" dirty="0" err="1"/>
              <a:t>Comprehension</a:t>
            </a:r>
            <a:r>
              <a:rPr lang="sv-SE" sz="2700" dirty="0"/>
              <a:t> tests</a:t>
            </a:r>
          </a:p>
          <a:p>
            <a:pPr marL="625724" lvl="2">
              <a:spcBef>
                <a:spcPts val="684"/>
              </a:spcBef>
              <a:buSzPct val="70000"/>
            </a:pPr>
            <a:r>
              <a:rPr lang="sv-SE" dirty="0" smtClean="0"/>
              <a:t>Does not </a:t>
            </a:r>
            <a:r>
              <a:rPr lang="sv-SE" dirty="0" err="1" smtClean="0"/>
              <a:t>measure</a:t>
            </a:r>
            <a:r>
              <a:rPr lang="sv-SE" dirty="0" smtClean="0"/>
              <a:t> </a:t>
            </a:r>
            <a:r>
              <a:rPr lang="sv-SE" dirty="0" err="1" smtClean="0"/>
              <a:t>anything</a:t>
            </a:r>
            <a:r>
              <a:rPr lang="sv-SE" dirty="0" smtClean="0"/>
              <a:t> </a:t>
            </a:r>
            <a:r>
              <a:rPr lang="sv-SE" dirty="0" err="1" smtClean="0"/>
              <a:t>else</a:t>
            </a:r>
            <a:endParaRPr lang="sv-SE" dirty="0" smtClean="0"/>
          </a:p>
        </p:txBody>
      </p:sp>
      <p:pic>
        <p:nvPicPr>
          <p:cNvPr id="4" name="Bildobjekt 3" descr="MTM_Logotyp_Centrerad_svar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0206" y="6875481"/>
            <a:ext cx="1425575" cy="566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600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3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Ecological</a:t>
            </a:r>
            <a:r>
              <a:rPr lang="sv-SE" dirty="0" smtClean="0"/>
              <a:t> </a:t>
            </a:r>
            <a:r>
              <a:rPr lang="sv-SE" dirty="0" err="1" smtClean="0"/>
              <a:t>validity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104287" tIns="52144" rIns="104287" bIns="52144"/>
          <a:lstStyle/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endParaRPr lang="sv-SE" dirty="0" smtClean="0"/>
          </a:p>
          <a:p>
            <a:pPr marL="625724" lvl="2">
              <a:spcBef>
                <a:spcPts val="684"/>
              </a:spcBef>
              <a:buSzPct val="70000"/>
            </a:pPr>
            <a:r>
              <a:rPr lang="en-US" dirty="0" smtClean="0"/>
              <a:t>Representativeness again: </a:t>
            </a:r>
            <a:r>
              <a:rPr lang="en-US" i="1" dirty="0" smtClean="0"/>
              <a:t>ecological validity</a:t>
            </a:r>
            <a:r>
              <a:rPr lang="en-US" dirty="0" smtClean="0"/>
              <a:t> means that the methods, materials and setting of the study should approximate the real-world that is being examined</a:t>
            </a:r>
          </a:p>
          <a:p>
            <a:pPr marL="625724" lvl="2">
              <a:spcBef>
                <a:spcPts val="684"/>
              </a:spcBef>
              <a:buSzPct val="70000"/>
            </a:pPr>
            <a:endParaRPr lang="en-US" dirty="0" smtClean="0"/>
          </a:p>
          <a:p>
            <a:pPr marL="625724" lvl="2">
              <a:spcBef>
                <a:spcPts val="684"/>
              </a:spcBef>
              <a:buSzPct val="70000"/>
            </a:pPr>
            <a:r>
              <a:rPr lang="en-US" i="1" dirty="0" smtClean="0"/>
              <a:t>Users</a:t>
            </a:r>
            <a:r>
              <a:rPr lang="en-US" dirty="0" smtClean="0"/>
              <a:t>	e.g. students, old people</a:t>
            </a:r>
          </a:p>
          <a:p>
            <a:pPr marL="625724" lvl="2">
              <a:spcBef>
                <a:spcPts val="684"/>
              </a:spcBef>
              <a:buSzPct val="70000"/>
            </a:pPr>
            <a:endParaRPr lang="en-US" dirty="0" smtClean="0"/>
          </a:p>
          <a:p>
            <a:pPr marL="625724" lvl="2">
              <a:spcBef>
                <a:spcPts val="684"/>
              </a:spcBef>
              <a:buSzPct val="70000"/>
            </a:pPr>
            <a:r>
              <a:rPr lang="en-US" i="1" dirty="0" smtClean="0"/>
              <a:t>Material</a:t>
            </a:r>
            <a:r>
              <a:rPr lang="en-US" dirty="0" smtClean="0"/>
              <a:t>	university level text book or newspapers with 		synthetic speech</a:t>
            </a:r>
          </a:p>
          <a:p>
            <a:pPr marL="625724" lvl="2">
              <a:spcBef>
                <a:spcPts val="684"/>
              </a:spcBef>
              <a:buSzPct val="70000"/>
            </a:pPr>
            <a:endParaRPr lang="en-US" dirty="0" smtClean="0"/>
          </a:p>
          <a:p>
            <a:pPr marL="625724" lvl="2">
              <a:spcBef>
                <a:spcPts val="684"/>
              </a:spcBef>
              <a:buSzPct val="70000"/>
            </a:pPr>
            <a:r>
              <a:rPr lang="en-US" i="1" dirty="0" smtClean="0"/>
              <a:t>Situation</a:t>
            </a:r>
            <a:r>
              <a:rPr lang="en-US" dirty="0" smtClean="0"/>
              <a:t>	reading long texts (in a learning or informational 		situation)</a:t>
            </a:r>
          </a:p>
          <a:p>
            <a:pPr marL="625724" lvl="2">
              <a:spcBef>
                <a:spcPts val="684"/>
              </a:spcBef>
              <a:buSzPct val="70000"/>
            </a:pPr>
            <a:endParaRPr lang="sv-SE" dirty="0" smtClean="0"/>
          </a:p>
        </p:txBody>
      </p:sp>
      <p:pic>
        <p:nvPicPr>
          <p:cNvPr id="4" name="Bildobjekt 3" descr="MTM_Logotyp_Centrerad_svar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0206" y="6875481"/>
            <a:ext cx="1425575" cy="566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289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3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Audience</a:t>
            </a:r>
            <a:r>
              <a:rPr lang="sv-SE" dirty="0" smtClean="0"/>
              <a:t> </a:t>
            </a:r>
            <a:r>
              <a:rPr lang="sv-SE" dirty="0" err="1" smtClean="0"/>
              <a:t>response</a:t>
            </a:r>
            <a:r>
              <a:rPr lang="sv-SE" dirty="0" smtClean="0"/>
              <a:t> </a:t>
            </a:r>
            <a:r>
              <a:rPr lang="sv-SE" dirty="0" err="1" smtClean="0"/>
              <a:t>system-based</a:t>
            </a:r>
            <a:r>
              <a:rPr lang="sv-SE" dirty="0" smtClean="0"/>
              <a:t> tests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104287" tIns="52144" rIns="104287" bIns="52144">
            <a:normAutofit/>
          </a:bodyPr>
          <a:lstStyle/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r>
              <a:rPr lang="sv-SE" dirty="0" smtClean="0"/>
              <a:t>Hollywood: </a:t>
            </a:r>
            <a:r>
              <a:rPr lang="sv-SE" dirty="0" err="1" smtClean="0"/>
              <a:t>evaluations</a:t>
            </a:r>
            <a:r>
              <a:rPr lang="sv-SE" dirty="0" smtClean="0"/>
              <a:t> of pilot </a:t>
            </a:r>
            <a:r>
              <a:rPr lang="sv-SE" dirty="0" err="1" smtClean="0"/>
              <a:t>episodes</a:t>
            </a:r>
            <a:r>
              <a:rPr lang="sv-SE" dirty="0" smtClean="0"/>
              <a:t> and </a:t>
            </a:r>
            <a:r>
              <a:rPr lang="sv-SE" dirty="0" err="1" smtClean="0"/>
              <a:t>movies</a:t>
            </a:r>
            <a:endParaRPr lang="sv-SE" dirty="0" smtClean="0"/>
          </a:p>
          <a:p>
            <a:pPr marL="625724" lvl="2">
              <a:spcBef>
                <a:spcPts val="684"/>
              </a:spcBef>
              <a:buSzPct val="70000"/>
            </a:pPr>
            <a:r>
              <a:rPr lang="sv-SE" dirty="0" smtClean="0"/>
              <a:t> </a:t>
            </a:r>
            <a:r>
              <a:rPr lang="sv-SE" dirty="0" err="1" smtClean="0"/>
              <a:t>Clicking</a:t>
            </a:r>
            <a:r>
              <a:rPr lang="sv-SE" dirty="0" smtClean="0"/>
              <a:t> a </a:t>
            </a:r>
            <a:r>
              <a:rPr lang="sv-SE" dirty="0" err="1" smtClean="0"/>
              <a:t>button</a:t>
            </a:r>
            <a:r>
              <a:rPr lang="sv-SE" dirty="0" smtClean="0"/>
              <a:t> </a:t>
            </a:r>
            <a:r>
              <a:rPr lang="sv-SE" dirty="0" err="1" smtClean="0"/>
              <a:t>when</a:t>
            </a:r>
            <a:r>
              <a:rPr lang="sv-SE" dirty="0" smtClean="0"/>
              <a:t> the </a:t>
            </a:r>
            <a:r>
              <a:rPr lang="sv-SE" dirty="0" err="1" smtClean="0"/>
              <a:t>don’t</a:t>
            </a:r>
            <a:r>
              <a:rPr lang="sv-SE" dirty="0" smtClean="0"/>
              <a:t> like it</a:t>
            </a:r>
          </a:p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endParaRPr lang="sv-SE" dirty="0" smtClean="0"/>
          </a:p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r>
              <a:rPr lang="sv-SE" dirty="0" err="1" smtClean="0"/>
              <a:t>Voting</a:t>
            </a:r>
            <a:r>
              <a:rPr lang="sv-SE" dirty="0" smtClean="0"/>
              <a:t> in TV shows</a:t>
            </a:r>
          </a:p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endParaRPr lang="sv-SE" dirty="0" smtClean="0"/>
          </a:p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r>
              <a:rPr lang="sv-SE" dirty="0" err="1" smtClean="0"/>
              <a:t>Classroom</a:t>
            </a:r>
            <a:r>
              <a:rPr lang="sv-SE" dirty="0" smtClean="0"/>
              <a:t> </a:t>
            </a:r>
            <a:r>
              <a:rPr lang="sv-SE" dirty="0" err="1" smtClean="0"/>
              <a:t>engagement</a:t>
            </a:r>
            <a:endParaRPr lang="sv-SE" dirty="0" smtClean="0"/>
          </a:p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endParaRPr lang="sv-SE" dirty="0" smtClean="0"/>
          </a:p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endParaRPr lang="sv-SE" dirty="0" smtClean="0"/>
          </a:p>
          <a:p>
            <a:pPr marL="312862" lvl="1">
              <a:spcBef>
                <a:spcPts val="684"/>
              </a:spcBef>
              <a:buSzPct val="70000"/>
              <a:buNone/>
            </a:pPr>
            <a:endParaRPr lang="sv-SE" dirty="0" smtClean="0"/>
          </a:p>
        </p:txBody>
      </p:sp>
      <p:pic>
        <p:nvPicPr>
          <p:cNvPr id="4" name="Bildobjekt 3" descr="MTM_Logotyp_Centrerad_svar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0206" y="6875481"/>
            <a:ext cx="1425575" cy="566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9580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3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Audience</a:t>
            </a:r>
            <a:r>
              <a:rPr lang="sv-SE" dirty="0" smtClean="0"/>
              <a:t> </a:t>
            </a:r>
            <a:r>
              <a:rPr lang="sv-SE" dirty="0" err="1" smtClean="0"/>
              <a:t>response</a:t>
            </a:r>
            <a:r>
              <a:rPr lang="sv-SE" dirty="0" smtClean="0"/>
              <a:t> </a:t>
            </a:r>
            <a:r>
              <a:rPr lang="sv-SE" dirty="0" err="1" smtClean="0"/>
              <a:t>system-based</a:t>
            </a:r>
            <a:r>
              <a:rPr lang="sv-SE" dirty="0" smtClean="0"/>
              <a:t> test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104287" tIns="52144" rIns="104287" bIns="52144">
            <a:normAutofit/>
          </a:bodyPr>
          <a:lstStyle/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r>
              <a:rPr lang="sv-SE" dirty="0" smtClean="0"/>
              <a:t>For TTS</a:t>
            </a:r>
          </a:p>
          <a:p>
            <a:pPr marL="625724" lvl="2">
              <a:spcBef>
                <a:spcPts val="684"/>
              </a:spcBef>
              <a:buSzPct val="70000"/>
            </a:pPr>
            <a:r>
              <a:rPr lang="sv-SE" dirty="0" err="1" smtClean="0"/>
              <a:t>Click</a:t>
            </a:r>
            <a:r>
              <a:rPr lang="sv-SE" dirty="0" smtClean="0"/>
              <a:t> </a:t>
            </a:r>
            <a:r>
              <a:rPr lang="sv-SE" dirty="0" err="1" smtClean="0"/>
              <a:t>when</a:t>
            </a:r>
            <a:r>
              <a:rPr lang="sv-SE" dirty="0" smtClean="0"/>
              <a:t> you </a:t>
            </a:r>
            <a:r>
              <a:rPr lang="sv-SE" dirty="0" err="1" smtClean="0"/>
              <a:t>hear</a:t>
            </a:r>
            <a:r>
              <a:rPr lang="sv-SE" dirty="0" smtClean="0"/>
              <a:t> </a:t>
            </a:r>
            <a:r>
              <a:rPr lang="sv-SE" dirty="0" err="1" smtClean="0"/>
              <a:t>something</a:t>
            </a:r>
            <a:endParaRPr lang="sv-SE" dirty="0" smtClean="0"/>
          </a:p>
          <a:p>
            <a:pPr marL="938586" lvl="3">
              <a:spcBef>
                <a:spcPts val="684"/>
              </a:spcBef>
              <a:buSzPct val="70000"/>
            </a:pPr>
            <a:r>
              <a:rPr lang="sv-SE" dirty="0" err="1" smtClean="0"/>
              <a:t>Unintelligible</a:t>
            </a:r>
            <a:endParaRPr lang="sv-SE" dirty="0" smtClean="0"/>
          </a:p>
          <a:p>
            <a:pPr marL="938586" lvl="3">
              <a:spcBef>
                <a:spcPts val="684"/>
              </a:spcBef>
              <a:buSzPct val="70000"/>
            </a:pPr>
            <a:r>
              <a:rPr lang="sv-SE" dirty="0" err="1" smtClean="0"/>
              <a:t>Irritating</a:t>
            </a:r>
            <a:endParaRPr lang="sv-SE" dirty="0" smtClean="0"/>
          </a:p>
          <a:p>
            <a:pPr marL="938586" lvl="3">
              <a:spcBef>
                <a:spcPts val="684"/>
              </a:spcBef>
              <a:buSzPct val="70000"/>
            </a:pPr>
            <a:r>
              <a:rPr lang="sv-SE" dirty="0" smtClean="0"/>
              <a:t>You just </a:t>
            </a:r>
            <a:r>
              <a:rPr lang="sv-SE" dirty="0" err="1" smtClean="0"/>
              <a:t>don’t</a:t>
            </a:r>
            <a:r>
              <a:rPr lang="sv-SE" dirty="0" smtClean="0"/>
              <a:t> like it</a:t>
            </a:r>
          </a:p>
          <a:p>
            <a:pPr marL="938586" lvl="3">
              <a:spcBef>
                <a:spcPts val="684"/>
              </a:spcBef>
              <a:buSzPct val="70000"/>
            </a:pPr>
            <a:r>
              <a:rPr lang="sv-SE" dirty="0" smtClean="0"/>
              <a:t>…</a:t>
            </a:r>
          </a:p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r>
              <a:rPr lang="sv-SE" dirty="0" err="1" smtClean="0"/>
              <a:t>Longer</a:t>
            </a:r>
            <a:r>
              <a:rPr lang="sv-SE" dirty="0" smtClean="0"/>
              <a:t> </a:t>
            </a:r>
            <a:r>
              <a:rPr lang="sv-SE" dirty="0" err="1" smtClean="0"/>
              <a:t>speech</a:t>
            </a:r>
            <a:r>
              <a:rPr lang="sv-SE" dirty="0" smtClean="0"/>
              <a:t> </a:t>
            </a:r>
            <a:r>
              <a:rPr lang="sv-SE" dirty="0" err="1" smtClean="0"/>
              <a:t>chunks</a:t>
            </a:r>
            <a:endParaRPr lang="sv-SE" dirty="0" smtClean="0"/>
          </a:p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r>
              <a:rPr lang="sv-SE" dirty="0" err="1" smtClean="0"/>
              <a:t>Possible</a:t>
            </a:r>
            <a:r>
              <a:rPr lang="sv-SE" dirty="0" smtClean="0"/>
              <a:t> to </a:t>
            </a:r>
            <a:r>
              <a:rPr lang="sv-SE" dirty="0" err="1" smtClean="0"/>
              <a:t>give</a:t>
            </a:r>
            <a:r>
              <a:rPr lang="sv-SE" dirty="0" smtClean="0"/>
              <a:t> simple </a:t>
            </a:r>
            <a:r>
              <a:rPr lang="sv-SE" dirty="0" err="1" smtClean="0"/>
              <a:t>instructions</a:t>
            </a:r>
            <a:endParaRPr lang="sv-SE" dirty="0" smtClean="0"/>
          </a:p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r>
              <a:rPr lang="sv-SE" dirty="0" err="1" smtClean="0"/>
              <a:t>Detailed</a:t>
            </a:r>
            <a:r>
              <a:rPr lang="sv-SE" dirty="0" smtClean="0"/>
              <a:t> </a:t>
            </a:r>
            <a:r>
              <a:rPr lang="sv-SE" dirty="0" err="1" smtClean="0"/>
              <a:t>analysis</a:t>
            </a:r>
            <a:endParaRPr lang="sv-SE" dirty="0" smtClean="0"/>
          </a:p>
          <a:p>
            <a:pPr marL="312862" lvl="1">
              <a:spcBef>
                <a:spcPts val="684"/>
              </a:spcBef>
              <a:buSzPct val="70000"/>
              <a:buFont typeface="Wingdings"/>
              <a:buChar char=""/>
            </a:pPr>
            <a:r>
              <a:rPr lang="sv-SE" dirty="0" err="1" smtClean="0"/>
              <a:t>Effectiveness</a:t>
            </a:r>
            <a:endParaRPr lang="sv-SE" dirty="0" smtClean="0"/>
          </a:p>
          <a:p>
            <a:pPr marL="625724" lvl="2">
              <a:spcBef>
                <a:spcPts val="684"/>
              </a:spcBef>
              <a:buSzPct val="70000"/>
            </a:pPr>
            <a:r>
              <a:rPr lang="sv-SE" dirty="0" smtClean="0"/>
              <a:t>5 </a:t>
            </a:r>
            <a:r>
              <a:rPr lang="sv-SE" dirty="0" err="1" smtClean="0"/>
              <a:t>listening</a:t>
            </a:r>
            <a:r>
              <a:rPr lang="sv-SE" dirty="0" smtClean="0"/>
              <a:t> </a:t>
            </a:r>
            <a:r>
              <a:rPr lang="sv-SE" dirty="0" err="1" smtClean="0"/>
              <a:t>minutes</a:t>
            </a:r>
            <a:r>
              <a:rPr lang="sv-SE" dirty="0" smtClean="0"/>
              <a:t> = 5 </a:t>
            </a:r>
            <a:r>
              <a:rPr lang="sv-SE" dirty="0" err="1" smtClean="0"/>
              <a:t>evaluated</a:t>
            </a:r>
            <a:r>
              <a:rPr lang="sv-SE" dirty="0" smtClean="0"/>
              <a:t> </a:t>
            </a:r>
            <a:r>
              <a:rPr lang="sv-SE" dirty="0" err="1" smtClean="0"/>
              <a:t>minutes</a:t>
            </a:r>
            <a:endParaRPr lang="sv-SE" dirty="0" smtClean="0"/>
          </a:p>
        </p:txBody>
      </p:sp>
      <p:pic>
        <p:nvPicPr>
          <p:cNvPr id="4" name="Bildobjekt 3" descr="MTM_Logotyp_Centrerad_svar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0206" y="6875481"/>
            <a:ext cx="1425575" cy="566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349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3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Results</a:t>
            </a:r>
            <a:r>
              <a:rPr lang="sv-SE" dirty="0" smtClean="0"/>
              <a:t> – </a:t>
            </a:r>
            <a:r>
              <a:rPr lang="sv-SE" dirty="0" err="1" smtClean="0"/>
              <a:t>number</a:t>
            </a:r>
            <a:r>
              <a:rPr lang="sv-SE" dirty="0" smtClean="0"/>
              <a:t> of </a:t>
            </a:r>
            <a:r>
              <a:rPr lang="sv-SE" dirty="0" err="1" smtClean="0"/>
              <a:t>clicks/subject</a:t>
            </a:r>
            <a:endParaRPr lang="sv-SE" dirty="0"/>
          </a:p>
        </p:txBody>
      </p:sp>
      <p:graphicFrame>
        <p:nvGraphicFramePr>
          <p:cNvPr id="5" name="Platshållare för innehåll 4"/>
          <p:cNvGraphicFramePr>
            <a:graphicFrameLocks noGrp="1"/>
          </p:cNvGraphicFramePr>
          <p:nvPr>
            <p:ph sz="quarter" idx="13"/>
          </p:nvPr>
        </p:nvGraphicFramePr>
        <p:xfrm>
          <a:off x="2130425" y="2066925"/>
          <a:ext cx="8024813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Bildobjekt 3" descr="MTM_Logotyp_Centrerad_svart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40206" y="6875481"/>
            <a:ext cx="1425575" cy="566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533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3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Results</a:t>
            </a:r>
            <a:r>
              <a:rPr lang="sv-SE" dirty="0" smtClean="0"/>
              <a:t> – </a:t>
            </a:r>
            <a:r>
              <a:rPr lang="sv-SE" dirty="0" err="1" smtClean="0"/>
              <a:t>number</a:t>
            </a:r>
            <a:r>
              <a:rPr lang="sv-SE" dirty="0" smtClean="0"/>
              <a:t> of </a:t>
            </a:r>
            <a:r>
              <a:rPr lang="sv-SE" dirty="0" err="1" smtClean="0"/>
              <a:t>clicks/subject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Bildobjekt 3" descr="MTM_Logotyp_Centrerad_svar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0206" y="6875481"/>
            <a:ext cx="1425575" cy="566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objekt 4" descr="window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2488" y="1795450"/>
            <a:ext cx="9285546" cy="444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4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Evaluation of conversational systems and conversational synthesis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130425" y="1835621"/>
            <a:ext cx="8024400" cy="4474800"/>
          </a:xfrm>
        </p:spPr>
        <p:txBody>
          <a:bodyPr/>
          <a:lstStyle/>
          <a:p>
            <a:r>
              <a:rPr lang="en-GB" dirty="0" smtClean="0"/>
              <a:t>Conversations are incremental and continuous</a:t>
            </a:r>
          </a:p>
          <a:p>
            <a:pPr lvl="1"/>
            <a:r>
              <a:rPr lang="en-GB" dirty="0" smtClean="0"/>
              <a:t>No straightforward way of segmenting</a:t>
            </a:r>
          </a:p>
          <a:p>
            <a:r>
              <a:rPr lang="en-GB" dirty="0" smtClean="0"/>
              <a:t>They are produced by all participants in collaboration</a:t>
            </a:r>
          </a:p>
          <a:p>
            <a:r>
              <a:rPr lang="en-GB" dirty="0" smtClean="0"/>
              <a:t>“Errors” are commonplace, but rarely have an adversary effect</a:t>
            </a:r>
          </a:p>
          <a:p>
            <a:r>
              <a:rPr lang="en-GB" dirty="0" smtClean="0"/>
              <a:t>Strict information transfer is often not the primary goal</a:t>
            </a:r>
          </a:p>
          <a:p>
            <a:r>
              <a:rPr lang="en-GB" dirty="0" smtClean="0"/>
              <a:t>So not much use for methods of evaluation that operate in terms of</a:t>
            </a:r>
          </a:p>
          <a:p>
            <a:pPr lvl="1"/>
            <a:r>
              <a:rPr lang="en-GB" dirty="0" smtClean="0"/>
              <a:t>Efficiency</a:t>
            </a:r>
          </a:p>
          <a:p>
            <a:pPr lvl="1"/>
            <a:r>
              <a:rPr lang="en-GB" dirty="0" smtClean="0"/>
              <a:t>Quality of single utterances</a:t>
            </a:r>
          </a:p>
          <a:p>
            <a:pPr lvl="1"/>
            <a:r>
              <a:rPr lang="en-GB" dirty="0" smtClean="0"/>
              <a:t>Grammaticality</a:t>
            </a:r>
          </a:p>
          <a:p>
            <a:pPr lvl="1"/>
            <a:r>
              <a:rPr lang="en-GB" dirty="0" smtClean="0"/>
              <a:t>Etc.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8082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methods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 smtClean="0"/>
              <a:t>New methods are being developed for evaluation of complex systems and interactions.</a:t>
            </a:r>
          </a:p>
          <a:p>
            <a:r>
              <a:rPr lang="en-GB" dirty="0" smtClean="0"/>
              <a:t>ARS is one. </a:t>
            </a:r>
          </a:p>
          <a:p>
            <a:r>
              <a:rPr lang="en-GB" dirty="0" smtClean="0"/>
              <a:t>We’ll look at some other examples.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169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Analysis of captured interactions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 smtClean="0"/>
              <a:t>Measures of machine extractable features, e.g. tone, rhythm, interaction flow, durations, movement, gaze…</a:t>
            </a:r>
          </a:p>
          <a:p>
            <a:r>
              <a:rPr lang="en-GB" dirty="0" smtClean="0"/>
              <a:t>Comparison to human-human interactions of the same type</a:t>
            </a:r>
          </a:p>
          <a:p>
            <a:r>
              <a:rPr lang="en-GB" dirty="0" smtClean="0"/>
              <a:t>The colour experiment is an example of this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8011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3</a:t>
            </a:r>
            <a:r>
              <a:rPr lang="en-GB" baseline="30000" dirty="0" smtClean="0"/>
              <a:t>rd</a:t>
            </a:r>
            <a:r>
              <a:rPr lang="en-GB" dirty="0" smtClean="0"/>
              <a:t>-party </a:t>
            </a:r>
            <a:r>
              <a:rPr lang="en-GB" dirty="0" smtClean="0"/>
              <a:t>participant/spectator </a:t>
            </a:r>
            <a:r>
              <a:rPr lang="en-GB" dirty="0" smtClean="0"/>
              <a:t>behaviours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People watching spoken interaction behave predictably</a:t>
            </a:r>
          </a:p>
          <a:p>
            <a:r>
              <a:rPr lang="en-GB" dirty="0" smtClean="0"/>
              <a:t>Monitoring people watching videos can give insights to their perception of the video</a:t>
            </a:r>
          </a:p>
          <a:p>
            <a:r>
              <a:rPr lang="en-GB" dirty="0" smtClean="0"/>
              <a:t>E.g. gaze patterns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608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Thank you!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Questions?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117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WFE3DfK3KOvdZoemjwqq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2wJre0yPtMUn72sLUwb7O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KwSEz9uVKqSjJ8RfgP1zw"/>
</p:tagLst>
</file>

<file path=ppt/theme/theme1.xml><?xml version="1.0" encoding="utf-8"?>
<a:theme xmlns:a="http://schemas.openxmlformats.org/drawingml/2006/main" name="kth-mall-en">
  <a:themeElements>
    <a:clrScheme name="KTH Colours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C54A6"/>
      </a:accent1>
      <a:accent2>
        <a:srgbClr val="808080"/>
      </a:accent2>
      <a:accent3>
        <a:srgbClr val="9D102D"/>
      </a:accent3>
      <a:accent4>
        <a:srgbClr val="E3DCC0"/>
      </a:accent4>
      <a:accent5>
        <a:srgbClr val="7F8E2B"/>
      </a:accent5>
      <a:accent6>
        <a:srgbClr val="404616"/>
      </a:accent6>
      <a:hlink>
        <a:srgbClr val="009999"/>
      </a:hlink>
      <a:folHlink>
        <a:srgbClr val="99CC00"/>
      </a:folHlink>
    </a:clrScheme>
    <a:fontScheme name="KTH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TH - without footer">
  <a:themeElements>
    <a:clrScheme name="KTH Colours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C54A6"/>
      </a:accent1>
      <a:accent2>
        <a:srgbClr val="808080"/>
      </a:accent2>
      <a:accent3>
        <a:srgbClr val="9D102D"/>
      </a:accent3>
      <a:accent4>
        <a:srgbClr val="E3DCC0"/>
      </a:accent4>
      <a:accent5>
        <a:srgbClr val="7F8E2B"/>
      </a:accent5>
      <a:accent6>
        <a:srgbClr val="404616"/>
      </a:accent6>
      <a:hlink>
        <a:srgbClr val="009999"/>
      </a:hlink>
      <a:folHlink>
        <a:srgbClr val="99CC00"/>
      </a:folHlink>
    </a:clrScheme>
    <a:fontScheme name="KTH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kth-mall-en</Template>
  <TotalTime>386</TotalTime>
  <Words>1271</Words>
  <Application>Microsoft Office PowerPoint</Application>
  <PresentationFormat>Custom</PresentationFormat>
  <Paragraphs>261</Paragraphs>
  <Slides>32</Slides>
  <Notes>16</Notes>
  <HiddenSlides>0</HiddenSlides>
  <MMClips>4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kth-mall-en</vt:lpstr>
      <vt:lpstr>KTH - without footer</vt:lpstr>
      <vt:lpstr>Evaluation methods</vt:lpstr>
      <vt:lpstr>Why should we talk about evaluation? •</vt:lpstr>
      <vt:lpstr>What is evaluation? •</vt:lpstr>
      <vt:lpstr>What is evaluation?</vt:lpstr>
      <vt:lpstr>What is evaluation?</vt:lpstr>
      <vt:lpstr>What is evaluation?</vt:lpstr>
      <vt:lpstr>What if there is no standard?</vt:lpstr>
      <vt:lpstr>Why evaluate?</vt:lpstr>
      <vt:lpstr>So now: Why evaluate ? •</vt:lpstr>
      <vt:lpstr>What to evaluate? •</vt:lpstr>
      <vt:lpstr>What to evaluate? •</vt:lpstr>
      <vt:lpstr>In summary so far</vt:lpstr>
      <vt:lpstr>How is evaluation done?</vt:lpstr>
      <vt:lpstr>User studies – representativeness</vt:lpstr>
      <vt:lpstr>Synthesis evaluation overview</vt:lpstr>
      <vt:lpstr>MTM purposes of evaluation</vt:lpstr>
      <vt:lpstr>Test methods: Grading tests</vt:lpstr>
      <vt:lpstr>Test methods: Discrimination tests</vt:lpstr>
      <vt:lpstr>Test methods: Preference tests</vt:lpstr>
      <vt:lpstr>Test methods: Comprehension tests</vt:lpstr>
      <vt:lpstr>Test methods: Comments</vt:lpstr>
      <vt:lpstr>Test methods: problems for narrative synthesis testing</vt:lpstr>
      <vt:lpstr>Ecological validity</vt:lpstr>
      <vt:lpstr>Audience response system-based tests</vt:lpstr>
      <vt:lpstr>Audience response system-based test</vt:lpstr>
      <vt:lpstr>Results – number of clicks/subject</vt:lpstr>
      <vt:lpstr>Results – number of clicks/subject</vt:lpstr>
      <vt:lpstr>Evaluation of conversational systems and conversational synthesis</vt:lpstr>
      <vt:lpstr>Other methods</vt:lpstr>
      <vt:lpstr>Analysis of captured interactions</vt:lpstr>
      <vt:lpstr>3rd-party participant/spectator behaviours</vt:lpstr>
      <vt:lpstr>Thank you!</vt:lpstr>
    </vt:vector>
  </TitlesOfParts>
  <Company>KTH Speech, Music and Hearing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Evaluation methods</dc:title>
  <dc:creator>Jens Edlund</dc:creator>
  <cp:lastModifiedBy>Jens Edlund</cp:lastModifiedBy>
  <cp:revision>20</cp:revision>
  <dcterms:created xsi:type="dcterms:W3CDTF">2014-02-06T09:25:38Z</dcterms:created>
  <dcterms:modified xsi:type="dcterms:W3CDTF">2014-04-09T04:11:38Z</dcterms:modified>
</cp:coreProperties>
</file>