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18086-C865-4BEC-B225-D7AFE215E6E4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8F876-0F4B-4D59-8CE2-DEE0E4400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4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8F876-0F4B-4D59-8CE2-DEE0E44007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63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3DB7-1CF3-4076-B06E-B8D6317AFB15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5FE6-126F-4E33-BEE9-3C6E3C9F9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13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3DB7-1CF3-4076-B06E-B8D6317AFB15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5FE6-126F-4E33-BEE9-3C6E3C9F9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3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3DB7-1CF3-4076-B06E-B8D6317AFB15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5FE6-126F-4E33-BEE9-3C6E3C9F9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28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3DB7-1CF3-4076-B06E-B8D6317AFB15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5FE6-126F-4E33-BEE9-3C6E3C9F9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52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3DB7-1CF3-4076-B06E-B8D6317AFB15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5FE6-126F-4E33-BEE9-3C6E3C9F9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15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3DB7-1CF3-4076-B06E-B8D6317AFB15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5FE6-126F-4E33-BEE9-3C6E3C9F9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58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3DB7-1CF3-4076-B06E-B8D6317AFB15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5FE6-126F-4E33-BEE9-3C6E3C9F9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87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3DB7-1CF3-4076-B06E-B8D6317AFB15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5FE6-126F-4E33-BEE9-3C6E3C9F9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439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3DB7-1CF3-4076-B06E-B8D6317AFB15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5FE6-126F-4E33-BEE9-3C6E3C9F9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17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3DB7-1CF3-4076-B06E-B8D6317AFB15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5FE6-126F-4E33-BEE9-3C6E3C9F9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12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3DB7-1CF3-4076-B06E-B8D6317AFB15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5FE6-126F-4E33-BEE9-3C6E3C9F9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924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73DB7-1CF3-4076-B06E-B8D6317AFB15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55FE6-126F-4E33-BEE9-3C6E3C9F9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09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772400" cy="360039"/>
          </a:xfrm>
        </p:spPr>
        <p:txBody>
          <a:bodyPr>
            <a:normAutofit fontScale="90000"/>
          </a:bodyPr>
          <a:lstStyle/>
          <a:p>
            <a:r>
              <a:rPr lang="sv-SE" sz="3200" dirty="0" smtClean="0">
                <a:solidFill>
                  <a:schemeClr val="accent1"/>
                </a:solidFill>
              </a:rPr>
              <a:t>U.K Mobile </a:t>
            </a:r>
            <a:r>
              <a:rPr lang="sv-SE" sz="3200" dirty="0" smtClean="0">
                <a:solidFill>
                  <a:schemeClr val="accent1"/>
                </a:solidFill>
              </a:rPr>
              <a:t>T</a:t>
            </a:r>
            <a:r>
              <a:rPr lang="sv-SE" sz="3200" dirty="0" smtClean="0">
                <a:solidFill>
                  <a:schemeClr val="accent1"/>
                </a:solidFill>
              </a:rPr>
              <a:t>elecom Operators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906" y="620688"/>
            <a:ext cx="71287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Overview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U.K Telecom market highly competitive due to various regulation by EU and </a:t>
            </a:r>
            <a:r>
              <a:rPr lang="en-US" dirty="0" err="1" smtClean="0"/>
              <a:t>OfCom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Operators adopting various strategies to increase ARPU and postpaid subscription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Lets Compare !</a:t>
            </a:r>
          </a:p>
          <a:p>
            <a:pPr marL="2114550" lvl="4" indent="-285750">
              <a:buFont typeface="Wingdings" pitchFamily="2" charset="2"/>
              <a:buChar char="ü"/>
            </a:pPr>
            <a:r>
              <a:rPr lang="en-US" dirty="0" smtClean="0">
                <a:solidFill>
                  <a:schemeClr val="accent1"/>
                </a:solidFill>
              </a:rPr>
              <a:t>Vodafone   -&gt;  1982</a:t>
            </a:r>
          </a:p>
          <a:p>
            <a:pPr marL="2114550" lvl="4" indent="-285750">
              <a:buFont typeface="Wingdings" pitchFamily="2" charset="2"/>
              <a:buChar char="ü"/>
            </a:pPr>
            <a:r>
              <a:rPr lang="en-US" dirty="0" smtClean="0">
                <a:solidFill>
                  <a:schemeClr val="accent1"/>
                </a:solidFill>
              </a:rPr>
              <a:t>O2 -&gt;(BT &amp; </a:t>
            </a:r>
            <a:r>
              <a:rPr lang="en-US" dirty="0" err="1" smtClean="0">
                <a:solidFill>
                  <a:schemeClr val="accent1"/>
                </a:solidFill>
              </a:rPr>
              <a:t>Cellnet</a:t>
            </a:r>
            <a:r>
              <a:rPr lang="en-US" dirty="0" smtClean="0">
                <a:solidFill>
                  <a:schemeClr val="accent1"/>
                </a:solidFill>
              </a:rPr>
              <a:t>) -&gt; 1985	</a:t>
            </a:r>
            <a:endParaRPr lang="en-US" dirty="0">
              <a:solidFill>
                <a:schemeClr val="accent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227775"/>
              </p:ext>
            </p:extLst>
          </p:nvPr>
        </p:nvGraphicFramePr>
        <p:xfrm>
          <a:off x="539552" y="3501008"/>
          <a:ext cx="7824192" cy="309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2736304"/>
                <a:gridCol w="3215680"/>
              </a:tblGrid>
              <a:tr h="504055">
                <a:tc>
                  <a:txBody>
                    <a:bodyPr/>
                    <a:lstStyle/>
                    <a:p>
                      <a:r>
                        <a:rPr lang="en-US" dirty="0" smtClean="0"/>
                        <a:t>Factors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Vodafone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O2</a:t>
                      </a:r>
                      <a:endParaRPr lang="en-US" dirty="0"/>
                    </a:p>
                  </a:txBody>
                  <a:tcPr/>
                </a:tc>
              </a:tr>
              <a:tr h="792089">
                <a:tc>
                  <a:txBody>
                    <a:bodyPr/>
                    <a:lstStyle/>
                    <a:p>
                      <a:r>
                        <a:rPr lang="en-US" dirty="0" smtClean="0"/>
                        <a:t>Services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Fixed &amp; mobile broadband with mobile subscriptions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           Similar to Vodafone</a:t>
                      </a:r>
                      <a:endParaRPr lang="en-US" sz="1200" dirty="0"/>
                    </a:p>
                  </a:txBody>
                  <a:tcPr/>
                </a:tc>
              </a:tr>
              <a:tr h="936104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Customer Segments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Youngsters and teenagers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Similar to Vodafone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Marketing Strategy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Customer retention - &gt; new data services &amp; technologies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Customer Acquisition - &gt; offering a wide variety of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services and offers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3613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801249"/>
              </p:ext>
            </p:extLst>
          </p:nvPr>
        </p:nvGraphicFramePr>
        <p:xfrm>
          <a:off x="611559" y="692697"/>
          <a:ext cx="8064897" cy="5208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299"/>
                <a:gridCol w="2688299"/>
                <a:gridCol w="2688299"/>
              </a:tblGrid>
              <a:tr h="720079">
                <a:tc>
                  <a:txBody>
                    <a:bodyPr/>
                    <a:lstStyle/>
                    <a:p>
                      <a:r>
                        <a:rPr lang="en-US" dirty="0" smtClean="0"/>
                        <a:t>Factors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Vodafone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O2</a:t>
                      </a:r>
                      <a:endParaRPr lang="en-US" dirty="0"/>
                    </a:p>
                  </a:txBody>
                  <a:tcPr/>
                </a:tc>
              </a:tr>
              <a:tr h="262099">
                <a:tc>
                  <a:txBody>
                    <a:bodyPr/>
                    <a:lstStyle/>
                    <a:p>
                      <a:r>
                        <a:rPr lang="en-US" dirty="0" smtClean="0"/>
                        <a:t>Pricing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Monetizing network capacities-&gt;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Increase postpaid subscriptions -&gt;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bundling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voice and data services.</a:t>
                      </a:r>
                    </a:p>
                    <a:p>
                      <a:pPr marL="0" indent="0">
                        <a:buNone/>
                      </a:pP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Upgrading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network and handsets -&gt; 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adopting new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Providing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similar schemes to both 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new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existing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customers</a:t>
                      </a:r>
                    </a:p>
                    <a:p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Target VAS (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Socail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N/W, MS) by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adding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more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smartphones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tablets 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and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laptops to their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7034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Strategy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Leader strategy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Follower strategy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17689">
                <a:tc>
                  <a:txBody>
                    <a:bodyPr/>
                    <a:lstStyle/>
                    <a:p>
                      <a:r>
                        <a:rPr lang="en-US" dirty="0" smtClean="0"/>
                        <a:t>Network</a:t>
                      </a:r>
                      <a:r>
                        <a:rPr lang="en-US" baseline="0" dirty="0" smtClean="0"/>
                        <a:t> Development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 defTabSz="914400" rtl="0" eaLnBrk="1" latinLnBrk="0" hangingPunct="1">
                        <a:buAutoNum type="arabicPeriod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Up gradation to HSPDA and plans to deploy LTE in 2013</a:t>
                      </a:r>
                    </a:p>
                    <a:p>
                      <a:pPr marL="228600" indent="-228600" algn="l" defTabSz="914400" rtl="0" eaLnBrk="1" latinLnBrk="0" hangingPunct="1">
                        <a:buAutoNum type="arabicPeriod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Added mobile dongles to increase mobile subscription base</a:t>
                      </a:r>
                    </a:p>
                    <a:p>
                      <a:pPr marL="228600" indent="-228600" algn="l" defTabSz="914400" rtl="0" eaLnBrk="1" latinLnBrk="0" hangingPunct="1">
                        <a:buAutoNum type="arabicPeriod"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 defTabSz="914400" rtl="0" eaLnBrk="1" latinLnBrk="0" hangingPunct="1">
                        <a:buAutoNum type="arabicPeriod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Started 4G/LTE testing in networks in 2009</a:t>
                      </a:r>
                    </a:p>
                    <a:p>
                      <a:pPr marL="228600" indent="-228600" algn="l" defTabSz="914400" rtl="0" eaLnBrk="1" latinLnBrk="0" hangingPunct="1">
                        <a:buAutoNum type="arabicPeriod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Adding high end smartphones to its network to increase ARPU 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17689">
                <a:tc>
                  <a:txBody>
                    <a:bodyPr/>
                    <a:lstStyle/>
                    <a:p>
                      <a:r>
                        <a:rPr lang="en-US" dirty="0" smtClean="0"/>
                        <a:t>Spectrum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 defTabSz="914400" rtl="0" eaLnBrk="1" latinLnBrk="0" hangingPunct="1">
                        <a:buAutoNum type="arabicPeriod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Operates between 900 – 2100 MHz</a:t>
                      </a:r>
                    </a:p>
                    <a:p>
                      <a:pPr marL="228600" indent="-228600" algn="l" defTabSz="914400" rtl="0" eaLnBrk="1" latinLnBrk="0" hangingPunct="1">
                        <a:buAutoNum type="arabicPeriod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GSM7GPRS/EDGE - &gt; 2G</a:t>
                      </a:r>
                    </a:p>
                    <a:p>
                      <a:pPr marL="228600" indent="-228600" algn="l" defTabSz="914400" rtl="0" eaLnBrk="1" latinLnBrk="0" hangingPunct="1">
                        <a:buAutoNum type="arabicPeriod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UMTS/HSDPA/HSPA+ -&gt;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3G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228600" algn="l" defTabSz="914400" rtl="0" eaLnBrk="1" latinLnBrk="0" hangingPunct="1">
                        <a:buAutoNum type="arabicPeriod"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</a:p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Similar to Vodafone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17689">
                <a:tc>
                  <a:txBody>
                    <a:bodyPr/>
                    <a:lstStyle/>
                    <a:p>
                      <a:r>
                        <a:rPr lang="en-US" dirty="0" smtClean="0"/>
                        <a:t>Network Sharing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Both MNO have deals on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network  </a:t>
                      </a:r>
                    </a:p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sharing to provide 2G 3G and 4G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Both MNO have deals on network sharing to provide 2G 3G and 4G</a:t>
                      </a:r>
                    </a:p>
                    <a:p>
                      <a:pPr marL="0" indent="0" algn="l" defTabSz="914400" rtl="0" eaLnBrk="1" latinLnBrk="0" hangingPunct="1">
                        <a:buNone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241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256</Words>
  <Application>Microsoft Office PowerPoint</Application>
  <PresentationFormat>On-screen Show (4:3)</PresentationFormat>
  <Paragraphs>59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U.K Mobile Telecom Operators</vt:lpstr>
      <vt:lpstr>PowerPoint Presentation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U.K Mobile Telecom Operators</dc:title>
  <dc:creator>Srikant Narayan</dc:creator>
  <cp:lastModifiedBy>Srikant Narayan</cp:lastModifiedBy>
  <cp:revision>14</cp:revision>
  <dcterms:created xsi:type="dcterms:W3CDTF">2012-11-14T12:32:42Z</dcterms:created>
  <dcterms:modified xsi:type="dcterms:W3CDTF">2012-11-14T13:43:22Z</dcterms:modified>
</cp:coreProperties>
</file>