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25E5076-3810-47DD-B79F-674D7AD40C01}" styleName="Style foncé 1 - Accentuation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2" autoAdjust="0"/>
    <p:restoredTop sz="94684" autoAdjust="0"/>
  </p:normalViewPr>
  <p:slideViewPr>
    <p:cSldViewPr>
      <p:cViewPr varScale="1">
        <p:scale>
          <a:sx n="75" d="100"/>
          <a:sy n="75" d="100"/>
        </p:scale>
        <p:origin x="-101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naud\Documents\KTH\Period%202\wireless\EMT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naud\Documents\KTH\Period%202\wireless\EMT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/>
            </a:pPr>
            <a:r>
              <a:rPr lang="fr-FR" sz="1100"/>
              <a:t>Data</a:t>
            </a:r>
            <a:r>
              <a:rPr lang="fr-FR" sz="1100" baseline="0"/>
              <a:t> price </a:t>
            </a:r>
            <a:r>
              <a:rPr lang="fr-FR" sz="1100" b="0" baseline="0"/>
              <a:t>(download=21,6Mbps)</a:t>
            </a:r>
            <a:endParaRPr lang="fr-FR" sz="1100" b="0"/>
          </a:p>
        </c:rich>
      </c:tx>
      <c:layout>
        <c:manualLayout>
          <c:xMode val="edge"/>
          <c:yMode val="edge"/>
          <c:x val="0.28507546040821752"/>
          <c:y val="4.2517647334528515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8.2035324954775835E-2"/>
          <c:y val="3.895796915365933E-2"/>
          <c:w val="0.84528915135608051"/>
          <c:h val="0.8326195683872849"/>
        </c:manualLayout>
      </c:layout>
      <c:scatterChart>
        <c:scatterStyle val="lineMarker"/>
        <c:varyColors val="0"/>
        <c:ser>
          <c:idx val="0"/>
          <c:order val="0"/>
          <c:tx>
            <c:v>EMT1</c:v>
          </c:tx>
          <c:marker>
            <c:symbol val="none"/>
          </c:marker>
          <c:xVal>
            <c:numRef>
              <c:f>Feuil4!$C$10:$C$12</c:f>
              <c:numCache>
                <c:formatCode>General</c:formatCode>
                <c:ptCount val="3"/>
                <c:pt idx="0">
                  <c:v>0</c:v>
                </c:pt>
                <c:pt idx="1">
                  <c:v>250</c:v>
                </c:pt>
                <c:pt idx="2">
                  <c:v>275</c:v>
                </c:pt>
              </c:numCache>
            </c:numRef>
          </c:xVal>
          <c:yVal>
            <c:numRef>
              <c:f>Feuil4!$D$10:$D$12</c:f>
              <c:numCache>
                <c:formatCode>General</c:formatCode>
                <c:ptCount val="3"/>
                <c:pt idx="0">
                  <c:v>4.9400000000000004</c:v>
                </c:pt>
                <c:pt idx="1">
                  <c:v>4.9400000000000004</c:v>
                </c:pt>
                <c:pt idx="2">
                  <c:v>10.190000000000001</c:v>
                </c:pt>
              </c:numCache>
            </c:numRef>
          </c:yVal>
          <c:smooth val="0"/>
        </c:ser>
        <c:ser>
          <c:idx val="1"/>
          <c:order val="1"/>
          <c:tx>
            <c:v>Tele2</c:v>
          </c:tx>
          <c:marker>
            <c:symbol val="none"/>
          </c:marker>
          <c:xVal>
            <c:numRef>
              <c:f>Feuil4!$C$20:$C$22</c:f>
              <c:numCache>
                <c:formatCode>General</c:formatCode>
                <c:ptCount val="3"/>
                <c:pt idx="0">
                  <c:v>0</c:v>
                </c:pt>
                <c:pt idx="1">
                  <c:v>100</c:v>
                </c:pt>
                <c:pt idx="2">
                  <c:v>100</c:v>
                </c:pt>
              </c:numCache>
            </c:numRef>
          </c:xVal>
          <c:yVal>
            <c:numRef>
              <c:f>Feuil4!$D$20:$D$22</c:f>
              <c:numCache>
                <c:formatCode>General</c:formatCode>
                <c:ptCount val="3"/>
                <c:pt idx="0">
                  <c:v>2.4500000000000002</c:v>
                </c:pt>
                <c:pt idx="1">
                  <c:v>2.4500000000000002</c:v>
                </c:pt>
                <c:pt idx="2">
                  <c:v>0</c:v>
                </c:pt>
              </c:numCache>
            </c:numRef>
          </c:yVal>
          <c:smooth val="0"/>
        </c:ser>
        <c:ser>
          <c:idx val="2"/>
          <c:order val="2"/>
          <c:tx>
            <c:v>EMT 2</c:v>
          </c:tx>
          <c:marker>
            <c:symbol val="none"/>
          </c:marker>
          <c:xVal>
            <c:numRef>
              <c:f>Feuil4!$C$15:$C$17</c:f>
              <c:numCache>
                <c:formatCode>General</c:formatCode>
                <c:ptCount val="3"/>
                <c:pt idx="0">
                  <c:v>0</c:v>
                </c:pt>
                <c:pt idx="1">
                  <c:v>1000</c:v>
                </c:pt>
                <c:pt idx="2">
                  <c:v>1025</c:v>
                </c:pt>
              </c:numCache>
            </c:numRef>
          </c:xVal>
          <c:yVal>
            <c:numRef>
              <c:f>Feuil4!$D$15:$D$17</c:f>
              <c:numCache>
                <c:formatCode>General</c:formatCode>
                <c:ptCount val="3"/>
                <c:pt idx="0">
                  <c:v>6.35</c:v>
                </c:pt>
                <c:pt idx="1">
                  <c:v>6.35</c:v>
                </c:pt>
                <c:pt idx="2">
                  <c:v>11.6</c:v>
                </c:pt>
              </c:numCache>
            </c:numRef>
          </c:yVal>
          <c:smooth val="0"/>
        </c:ser>
        <c:ser>
          <c:idx val="3"/>
          <c:order val="3"/>
          <c:tx>
            <c:v>EMT3</c:v>
          </c:tx>
          <c:marker>
            <c:symbol val="none"/>
          </c:marker>
          <c:xVal>
            <c:numRef>
              <c:f>Feuil4!$M$11:$M$13</c:f>
              <c:numCache>
                <c:formatCode>General</c:formatCode>
                <c:ptCount val="3"/>
                <c:pt idx="0">
                  <c:v>0</c:v>
                </c:pt>
                <c:pt idx="1">
                  <c:v>50</c:v>
                </c:pt>
                <c:pt idx="2">
                  <c:v>75</c:v>
                </c:pt>
              </c:numCache>
            </c:numRef>
          </c:xVal>
          <c:yVal>
            <c:numRef>
              <c:f>Feuil4!$N$11:$N$13</c:f>
              <c:numCache>
                <c:formatCode>General</c:formatCode>
                <c:ptCount val="3"/>
                <c:pt idx="0">
                  <c:v>2.94</c:v>
                </c:pt>
                <c:pt idx="1">
                  <c:v>2.94</c:v>
                </c:pt>
                <c:pt idx="2">
                  <c:v>8.19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2543616"/>
        <c:axId val="140763136"/>
      </c:scatterChart>
      <c:valAx>
        <c:axId val="1125436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800" b="0"/>
                </a:pPr>
                <a:r>
                  <a:rPr lang="fr-FR" sz="800" b="0"/>
                  <a:t>data (Mb)</a:t>
                </a:r>
              </a:p>
            </c:rich>
          </c:tx>
          <c:layout>
            <c:manualLayout>
              <c:xMode val="edge"/>
              <c:yMode val="edge"/>
              <c:x val="0.35692891952917455"/>
              <c:y val="0.8762340856705288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fr-FR"/>
          </a:p>
        </c:txPr>
        <c:crossAx val="140763136"/>
        <c:crosses val="autoZero"/>
        <c:crossBetween val="midCat"/>
      </c:valAx>
      <c:valAx>
        <c:axId val="14076313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800"/>
                </a:pPr>
                <a:r>
                  <a:rPr lang="fr-FR" sz="800"/>
                  <a:t>Price (€)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fr-FR"/>
          </a:p>
        </c:txPr>
        <c:crossAx val="112543616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60655533683289586"/>
          <c:y val="0.58275736366287545"/>
          <c:w val="0.15455577427821524"/>
          <c:h val="0.33486876640419949"/>
        </c:manualLayout>
      </c:layout>
      <c:overlay val="0"/>
      <c:txPr>
        <a:bodyPr/>
        <a:lstStyle/>
        <a:p>
          <a:pPr>
            <a:defRPr sz="600"/>
          </a:pPr>
          <a:endParaRPr lang="fr-FR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200"/>
              <a:t>Voice</a:t>
            </a:r>
            <a:r>
              <a:rPr lang="fr-FR" sz="1200" baseline="0"/>
              <a:t> prices</a:t>
            </a:r>
            <a:endParaRPr lang="fr-FR" sz="1200"/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0.13777772459293652"/>
          <c:y val="7.2320841551610782E-2"/>
          <c:w val="0.80453055070243884"/>
          <c:h val="0.72829209958222674"/>
        </c:manualLayout>
      </c:layout>
      <c:scatterChart>
        <c:scatterStyle val="smoothMarker"/>
        <c:varyColors val="0"/>
        <c:ser>
          <c:idx val="0"/>
          <c:order val="0"/>
          <c:tx>
            <c:v>EMT</c:v>
          </c:tx>
          <c:spPr>
            <a:ln>
              <a:noFill/>
            </a:ln>
          </c:spPr>
          <c:xVal>
            <c:numRef>
              <c:f>Feuil1!$E$5:$E$10</c:f>
              <c:numCache>
                <c:formatCode>General</c:formatCode>
                <c:ptCount val="6"/>
                <c:pt idx="0">
                  <c:v>30</c:v>
                </c:pt>
                <c:pt idx="1">
                  <c:v>55</c:v>
                </c:pt>
                <c:pt idx="2">
                  <c:v>105</c:v>
                </c:pt>
                <c:pt idx="3">
                  <c:v>175</c:v>
                </c:pt>
                <c:pt idx="4">
                  <c:v>275</c:v>
                </c:pt>
                <c:pt idx="5">
                  <c:v>505</c:v>
                </c:pt>
              </c:numCache>
            </c:numRef>
          </c:xVal>
          <c:yVal>
            <c:numRef>
              <c:f>Feuil1!$C$5:$C$10</c:f>
              <c:numCache>
                <c:formatCode>General</c:formatCode>
                <c:ptCount val="6"/>
                <c:pt idx="0">
                  <c:v>1.8</c:v>
                </c:pt>
                <c:pt idx="1">
                  <c:v>3.55</c:v>
                </c:pt>
                <c:pt idx="2">
                  <c:v>5.95</c:v>
                </c:pt>
                <c:pt idx="3">
                  <c:v>8.9499999999999993</c:v>
                </c:pt>
                <c:pt idx="4">
                  <c:v>12.95</c:v>
                </c:pt>
                <c:pt idx="5">
                  <c:v>18.95</c:v>
                </c:pt>
              </c:numCache>
            </c:numRef>
          </c:yVal>
          <c:smooth val="1"/>
        </c:ser>
        <c:ser>
          <c:idx val="1"/>
          <c:order val="1"/>
          <c:tx>
            <c:v>Tele2 1</c:v>
          </c:tx>
          <c:marker>
            <c:symbol val="none"/>
          </c:marker>
          <c:xVal>
            <c:numRef>
              <c:f>Feuil1!$F$21:$F$22</c:f>
              <c:numCache>
                <c:formatCode>General</c:formatCode>
                <c:ptCount val="2"/>
                <c:pt idx="0">
                  <c:v>0</c:v>
                </c:pt>
                <c:pt idx="1">
                  <c:v>500</c:v>
                </c:pt>
              </c:numCache>
            </c:numRef>
          </c:xVal>
          <c:yVal>
            <c:numRef>
              <c:f>Feuil1!$G$21:$G$22</c:f>
              <c:numCache>
                <c:formatCode>General</c:formatCode>
                <c:ptCount val="2"/>
                <c:pt idx="0">
                  <c:v>2.99</c:v>
                </c:pt>
                <c:pt idx="1">
                  <c:v>13.99</c:v>
                </c:pt>
              </c:numCache>
            </c:numRef>
          </c:yVal>
          <c:smooth val="1"/>
        </c:ser>
        <c:ser>
          <c:idx val="2"/>
          <c:order val="2"/>
          <c:tx>
            <c:v>Tele2 2</c:v>
          </c:tx>
          <c:marker>
            <c:symbol val="none"/>
          </c:marker>
          <c:xVal>
            <c:numRef>
              <c:f>Feuil1!$J$21:$J$22</c:f>
              <c:numCache>
                <c:formatCode>General</c:formatCode>
                <c:ptCount val="2"/>
                <c:pt idx="0">
                  <c:v>55</c:v>
                </c:pt>
                <c:pt idx="1">
                  <c:v>500</c:v>
                </c:pt>
              </c:numCache>
            </c:numRef>
          </c:xVal>
          <c:yVal>
            <c:numRef>
              <c:f>Feuil1!$K$21:$K$22</c:f>
              <c:numCache>
                <c:formatCode>General</c:formatCode>
                <c:ptCount val="2"/>
                <c:pt idx="0">
                  <c:v>5.55</c:v>
                </c:pt>
                <c:pt idx="1">
                  <c:v>21.125</c:v>
                </c:pt>
              </c:numCache>
            </c:numRef>
          </c:yVal>
          <c:smooth val="1"/>
        </c:ser>
        <c:ser>
          <c:idx val="3"/>
          <c:order val="3"/>
          <c:tx>
            <c:v>Tele2 3</c:v>
          </c:tx>
          <c:marker>
            <c:symbol val="none"/>
          </c:marker>
          <c:xVal>
            <c:numRef>
              <c:f>Feuil1!$M$21:$M$22</c:f>
              <c:numCache>
                <c:formatCode>General</c:formatCode>
                <c:ptCount val="2"/>
                <c:pt idx="0">
                  <c:v>100</c:v>
                </c:pt>
                <c:pt idx="1">
                  <c:v>500</c:v>
                </c:pt>
              </c:numCache>
            </c:numRef>
          </c:xVal>
          <c:yVal>
            <c:numRef>
              <c:f>Feuil1!$N$21:$N$22</c:f>
              <c:numCache>
                <c:formatCode>General</c:formatCode>
                <c:ptCount val="2"/>
                <c:pt idx="0">
                  <c:v>1</c:v>
                </c:pt>
                <c:pt idx="1">
                  <c:v>26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2433024"/>
        <c:axId val="117586560"/>
      </c:scatterChart>
      <c:valAx>
        <c:axId val="1124330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fr-FR" sz="900" b="0"/>
                  <a:t>Calling time (min)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fr-FR"/>
          </a:p>
        </c:txPr>
        <c:crossAx val="117586560"/>
        <c:crosses val="autoZero"/>
        <c:crossBetween val="midCat"/>
      </c:valAx>
      <c:valAx>
        <c:axId val="11758656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800" b="0"/>
                </a:pPr>
                <a:r>
                  <a:rPr lang="fr-FR" sz="800" b="0"/>
                  <a:t>Price (€)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fr-FR"/>
          </a:p>
        </c:txPr>
        <c:crossAx val="112433024"/>
        <c:crosses val="autoZero"/>
        <c:crossBetween val="midCat"/>
      </c:valAx>
    </c:plotArea>
    <c:legend>
      <c:legendPos val="l"/>
      <c:layout>
        <c:manualLayout>
          <c:xMode val="edge"/>
          <c:yMode val="edge"/>
          <c:x val="0.74633751623065381"/>
          <c:y val="0.55160457013879183"/>
          <c:w val="0.16533377077865266"/>
          <c:h val="0.30199846673958541"/>
        </c:manualLayout>
      </c:layout>
      <c:overlay val="1"/>
      <c:txPr>
        <a:bodyPr/>
        <a:lstStyle/>
        <a:p>
          <a:pPr>
            <a:defRPr sz="500"/>
          </a:pPr>
          <a:endParaRPr lang="fr-FR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900475701274466"/>
          <c:y val="3.7097215091974646E-2"/>
          <c:w val="0.59212575917490651"/>
          <c:h val="0.96290293142031835"/>
        </c:manualLayout>
      </c:layout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Feuil1!$A$2:$A$4</c:f>
              <c:strCache>
                <c:ptCount val="3"/>
                <c:pt idx="0">
                  <c:v>EMT</c:v>
                </c:pt>
                <c:pt idx="1">
                  <c:v>TELE2</c:v>
                </c:pt>
                <c:pt idx="2">
                  <c:v>ELISA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803000</c:v>
                </c:pt>
                <c:pt idx="1">
                  <c:v>498000</c:v>
                </c:pt>
                <c:pt idx="2">
                  <c:v>411000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ln w="0">
      <a:noFill/>
    </a:ln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14/11/2012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14/11/2012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14/11/2012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14/11/2012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14/11/2012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14/11/2012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14/11/2012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14/11/2012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14/11/2012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14/11/2012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14/11/2012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t>14/11/2012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1472535"/>
              </p:ext>
            </p:extLst>
          </p:nvPr>
        </p:nvGraphicFramePr>
        <p:xfrm>
          <a:off x="179512" y="2132856"/>
          <a:ext cx="8568955" cy="22910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720081"/>
                <a:gridCol w="744697"/>
                <a:gridCol w="878867"/>
                <a:gridCol w="952106"/>
                <a:gridCol w="952106"/>
                <a:gridCol w="1098584"/>
                <a:gridCol w="878867"/>
                <a:gridCol w="952106"/>
                <a:gridCol w="1391541"/>
              </a:tblGrid>
              <a:tr h="370840">
                <a:tc gridSpan="3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dirty="0" smtClean="0"/>
                        <a:t>Prepaid</a:t>
                      </a:r>
                      <a:endParaRPr lang="en-US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Postpaid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Data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Client relationship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Technology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Service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Offer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Offer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EMT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Leader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Very similar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 cost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Flexibility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 cost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Flexible</a:t>
                      </a:r>
                    </a:p>
                    <a:p>
                      <a:r>
                        <a:rPr lang="en-US" dirty="0" smtClean="0"/>
                        <a:t>Wide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++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Tele2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Follower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 cost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Package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 cost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126067" y="4881293"/>
            <a:ext cx="18141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4G, mobile ID, Parking…</a:t>
            </a:r>
          </a:p>
          <a:p>
            <a:r>
              <a:rPr lang="en-US" dirty="0" smtClean="0"/>
              <a:t>35/10 available services</a:t>
            </a:r>
            <a:endParaRPr lang="en-US" dirty="0"/>
          </a:p>
        </p:txBody>
      </p:sp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4114376"/>
              </p:ext>
            </p:extLst>
          </p:nvPr>
        </p:nvGraphicFramePr>
        <p:xfrm>
          <a:off x="1961194" y="4881293"/>
          <a:ext cx="2592288" cy="1331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40160"/>
                <a:gridCol w="453073"/>
                <a:gridCol w="699055"/>
              </a:tblGrid>
              <a:tr h="26625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  <a:endParaRPr lang="fr-FR" sz="10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Tele2</a:t>
                      </a:r>
                      <a:endParaRPr lang="fr-FR" sz="10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EMT</a:t>
                      </a:r>
                      <a:endParaRPr lang="fr-FR" sz="10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625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Discount call </a:t>
                      </a:r>
                      <a:r>
                        <a:rPr lang="en-GB" sz="900" dirty="0">
                          <a:effectLst/>
                        </a:rPr>
                        <a:t>(€/min)</a:t>
                      </a:r>
                      <a:endParaRPr lang="fr-FR" sz="10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0,11</a:t>
                      </a:r>
                      <a:r>
                        <a:rPr lang="en-GB" sz="1000" baseline="30000" dirty="0">
                          <a:effectLst/>
                        </a:rPr>
                        <a:t>I</a:t>
                      </a:r>
                      <a:endParaRPr lang="fr-FR" sz="10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0,10</a:t>
                      </a:r>
                      <a:r>
                        <a:rPr lang="en-GB" sz="1000" baseline="30000">
                          <a:effectLst/>
                        </a:rPr>
                        <a:t>II</a:t>
                      </a:r>
                      <a:endParaRPr lang="fr-FR" sz="10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625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Call (€/min)</a:t>
                      </a:r>
                      <a:endParaRPr lang="fr-FR" sz="10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0,18</a:t>
                      </a:r>
                      <a:endParaRPr lang="fr-FR" sz="10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0,16</a:t>
                      </a:r>
                      <a:endParaRPr lang="fr-FR" sz="10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625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SMS (per unit)</a:t>
                      </a:r>
                      <a:endParaRPr lang="fr-FR" sz="10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0,05</a:t>
                      </a:r>
                      <a:endParaRPr lang="fr-FR" sz="10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0,054</a:t>
                      </a:r>
                      <a:endParaRPr lang="fr-FR" sz="10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625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MMS (per unit)</a:t>
                      </a:r>
                      <a:endParaRPr lang="fr-FR" sz="10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0,26</a:t>
                      </a:r>
                      <a:endParaRPr lang="fr-FR" sz="10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0,25</a:t>
                      </a:r>
                      <a:endParaRPr lang="fr-FR" sz="10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7" name="Graphique 16"/>
          <p:cNvGraphicFramePr/>
          <p:nvPr>
            <p:extLst>
              <p:ext uri="{D42A27DB-BD31-4B8C-83A1-F6EECF244321}">
                <p14:modId xmlns:p14="http://schemas.microsoft.com/office/powerpoint/2010/main" val="1661865537"/>
              </p:ext>
            </p:extLst>
          </p:nvPr>
        </p:nvGraphicFramePr>
        <p:xfrm>
          <a:off x="3977804" y="205507"/>
          <a:ext cx="3960440" cy="17921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22" name="Connecteur droit avec flèche 21"/>
          <p:cNvCxnSpPr/>
          <p:nvPr/>
        </p:nvCxnSpPr>
        <p:spPr>
          <a:xfrm>
            <a:off x="5724128" y="1421452"/>
            <a:ext cx="691046" cy="815895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Graphique 25"/>
          <p:cNvGraphicFramePr/>
          <p:nvPr>
            <p:extLst>
              <p:ext uri="{D42A27DB-BD31-4B8C-83A1-F6EECF244321}">
                <p14:modId xmlns:p14="http://schemas.microsoft.com/office/powerpoint/2010/main" val="459546932"/>
              </p:ext>
            </p:extLst>
          </p:nvPr>
        </p:nvGraphicFramePr>
        <p:xfrm>
          <a:off x="4427984" y="4437112"/>
          <a:ext cx="4536504" cy="2420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7" name="Connecteur droit avec flèche 26"/>
          <p:cNvCxnSpPr/>
          <p:nvPr/>
        </p:nvCxnSpPr>
        <p:spPr>
          <a:xfrm flipH="1" flipV="1">
            <a:off x="4355976" y="4005064"/>
            <a:ext cx="936104" cy="108012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/>
          <p:nvPr/>
        </p:nvCxnSpPr>
        <p:spPr>
          <a:xfrm flipV="1">
            <a:off x="914400" y="3717032"/>
            <a:ext cx="345232" cy="1138304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/>
          <p:nvPr/>
        </p:nvCxnSpPr>
        <p:spPr>
          <a:xfrm flipH="1" flipV="1">
            <a:off x="3059832" y="4042582"/>
            <a:ext cx="936104" cy="108012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/>
          <p:cNvSpPr txBox="1"/>
          <p:nvPr/>
        </p:nvSpPr>
        <p:spPr>
          <a:xfrm>
            <a:off x="7919864" y="105212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Website</a:t>
            </a:r>
            <a:endParaRPr lang="en-US" dirty="0"/>
          </a:p>
        </p:txBody>
      </p:sp>
      <p:cxnSp>
        <p:nvCxnSpPr>
          <p:cNvPr id="37" name="Connecteur droit avec flèche 36"/>
          <p:cNvCxnSpPr/>
          <p:nvPr/>
        </p:nvCxnSpPr>
        <p:spPr>
          <a:xfrm flipH="1">
            <a:off x="8172400" y="1484784"/>
            <a:ext cx="216024" cy="1025841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ZoneTexte 41"/>
          <p:cNvSpPr txBox="1"/>
          <p:nvPr/>
        </p:nvSpPr>
        <p:spPr>
          <a:xfrm>
            <a:off x="126067" y="260648"/>
            <a:ext cx="37978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Estonian market (3 operators)</a:t>
            </a:r>
          </a:p>
          <a:p>
            <a:r>
              <a:rPr lang="en-US" dirty="0" smtClean="0"/>
              <a:t>2 operators under study (EMT, Tele 2)</a:t>
            </a:r>
          </a:p>
          <a:p>
            <a:r>
              <a:rPr lang="en-US" dirty="0" smtClean="0"/>
              <a:t>They aim B &amp; C</a:t>
            </a:r>
          </a:p>
          <a:p>
            <a:r>
              <a:rPr lang="en-US" dirty="0" smtClean="0"/>
              <a:t>2 strategies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914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7484977"/>
              </p:ext>
            </p:extLst>
          </p:nvPr>
        </p:nvGraphicFramePr>
        <p:xfrm>
          <a:off x="323528" y="188640"/>
          <a:ext cx="8376592" cy="62804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76592"/>
              </a:tblGrid>
              <a:tr h="314023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4023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3" name="Graphique 2"/>
          <p:cNvGraphicFramePr/>
          <p:nvPr>
            <p:extLst>
              <p:ext uri="{D42A27DB-BD31-4B8C-83A1-F6EECF244321}">
                <p14:modId xmlns:p14="http://schemas.microsoft.com/office/powerpoint/2010/main" val="282160900"/>
              </p:ext>
            </p:extLst>
          </p:nvPr>
        </p:nvGraphicFramePr>
        <p:xfrm>
          <a:off x="2699792" y="879103"/>
          <a:ext cx="3456384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Connecteur droit avec flèche 4"/>
          <p:cNvCxnSpPr/>
          <p:nvPr/>
        </p:nvCxnSpPr>
        <p:spPr>
          <a:xfrm flipH="1" flipV="1">
            <a:off x="2195736" y="1743199"/>
            <a:ext cx="1349934" cy="352655"/>
          </a:xfrm>
          <a:prstGeom prst="straightConnector1">
            <a:avLst/>
          </a:prstGeom>
          <a:ln w="2222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/>
          <p:cNvSpPr txBox="1"/>
          <p:nvPr/>
        </p:nvSpPr>
        <p:spPr>
          <a:xfrm>
            <a:off x="723267" y="1167135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Takeover of </a:t>
            </a:r>
            <a:r>
              <a:rPr lang="en-GB" dirty="0" err="1" smtClean="0"/>
              <a:t>Televörgu</a:t>
            </a:r>
            <a:r>
              <a:rPr lang="en-GB" dirty="0" smtClean="0"/>
              <a:t> AS </a:t>
            </a:r>
            <a:endParaRPr lang="en-US" dirty="0"/>
          </a:p>
        </p:txBody>
      </p:sp>
      <p:sp>
        <p:nvSpPr>
          <p:cNvPr id="9" name="ZoneTexte 8"/>
          <p:cNvSpPr txBox="1"/>
          <p:nvPr/>
        </p:nvSpPr>
        <p:spPr>
          <a:xfrm>
            <a:off x="696372" y="2063273"/>
            <a:ext cx="2043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Improve business position</a:t>
            </a:r>
            <a:endParaRPr lang="en-US" dirty="0"/>
          </a:p>
        </p:txBody>
      </p:sp>
      <p:sp>
        <p:nvSpPr>
          <p:cNvPr id="10" name="ZoneTexte 9"/>
          <p:cNvSpPr txBox="1"/>
          <p:nvPr/>
        </p:nvSpPr>
        <p:spPr>
          <a:xfrm>
            <a:off x="3131840" y="2967335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No sharing</a:t>
            </a:r>
            <a:endParaRPr lang="en-US" b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6084168" y="932527"/>
            <a:ext cx="23042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Loyalty program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Client sponsorship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From Business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From </a:t>
            </a:r>
            <a:r>
              <a:rPr lang="en-GB" dirty="0" smtClean="0"/>
              <a:t>family</a:t>
            </a:r>
            <a:endParaRPr lang="en-GB" dirty="0"/>
          </a:p>
        </p:txBody>
      </p:sp>
      <p:sp>
        <p:nvSpPr>
          <p:cNvPr id="12" name="ZoneTexte 11"/>
          <p:cNvSpPr txBox="1"/>
          <p:nvPr/>
        </p:nvSpPr>
        <p:spPr>
          <a:xfrm>
            <a:off x="1619672" y="332656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MAINTAIN AND INCREASE OF THE MARKET SHARE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971600" y="2967335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Sharing ok</a:t>
            </a:r>
            <a:endParaRPr lang="en-US" dirty="0"/>
          </a:p>
        </p:txBody>
      </p:sp>
      <p:cxnSp>
        <p:nvCxnSpPr>
          <p:cNvPr id="14" name="Connecteur droit avec flèche 13"/>
          <p:cNvCxnSpPr/>
          <p:nvPr/>
        </p:nvCxnSpPr>
        <p:spPr>
          <a:xfrm flipH="1">
            <a:off x="2195736" y="2248255"/>
            <a:ext cx="1502334" cy="903746"/>
          </a:xfrm>
          <a:prstGeom prst="straightConnector1">
            <a:avLst/>
          </a:prstGeom>
          <a:ln w="2222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lèche vers le bas 16"/>
          <p:cNvSpPr/>
          <p:nvPr/>
        </p:nvSpPr>
        <p:spPr>
          <a:xfrm>
            <a:off x="1331640" y="1812782"/>
            <a:ext cx="72008" cy="320074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Connecteur droit avec flèche 17"/>
          <p:cNvCxnSpPr/>
          <p:nvPr/>
        </p:nvCxnSpPr>
        <p:spPr>
          <a:xfrm flipV="1">
            <a:off x="5292080" y="1743199"/>
            <a:ext cx="936104" cy="246595"/>
          </a:xfrm>
          <a:prstGeom prst="straightConnector1">
            <a:avLst/>
          </a:prstGeom>
          <a:ln w="2222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>
            <a:off x="5220072" y="2564904"/>
            <a:ext cx="864096" cy="402431"/>
          </a:xfrm>
          <a:prstGeom prst="straightConnector1">
            <a:avLst/>
          </a:prstGeom>
          <a:ln w="2222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5973030" y="2644169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Incumbent operator; </a:t>
            </a:r>
          </a:p>
          <a:p>
            <a:r>
              <a:rPr lang="en-US" dirty="0" smtClean="0"/>
              <a:t>best network</a:t>
            </a:r>
            <a:endParaRPr lang="en-US" dirty="0"/>
          </a:p>
        </p:txBody>
      </p:sp>
      <p:sp>
        <p:nvSpPr>
          <p:cNvPr id="26" name="ZoneTexte 25"/>
          <p:cNvSpPr txBox="1"/>
          <p:nvPr/>
        </p:nvSpPr>
        <p:spPr>
          <a:xfrm>
            <a:off x="1691680" y="3563724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HOW TO BACK UP THEIR STRATEGIES?</a:t>
            </a:r>
          </a:p>
        </p:txBody>
      </p:sp>
      <p:graphicFrame>
        <p:nvGraphicFramePr>
          <p:cNvPr id="28" name="Tableau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3407437"/>
              </p:ext>
            </p:extLst>
          </p:nvPr>
        </p:nvGraphicFramePr>
        <p:xfrm>
          <a:off x="539552" y="3942752"/>
          <a:ext cx="7416824" cy="2199640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1224136"/>
                <a:gridCol w="1584176"/>
                <a:gridCol w="2592288"/>
                <a:gridCol w="2016224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Main</a:t>
                      </a:r>
                      <a:r>
                        <a:rPr lang="en-US" baseline="0" dirty="0" smtClean="0"/>
                        <a:t> g</a:t>
                      </a:r>
                      <a:r>
                        <a:rPr lang="en-US" dirty="0" smtClean="0"/>
                        <a:t>oal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Implementation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Financial view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EMT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 quality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R&amp;D</a:t>
                      </a:r>
                    </a:p>
                    <a:p>
                      <a:r>
                        <a:rPr lang="en-US" dirty="0" smtClean="0"/>
                        <a:t>Network investment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Capex</a:t>
                      </a:r>
                      <a:r>
                        <a:rPr lang="en-US" dirty="0" smtClean="0"/>
                        <a:t>-to-sale=16,5%</a:t>
                      </a:r>
                      <a:r>
                        <a:rPr lang="en-US" baseline="0" dirty="0" smtClean="0"/>
                        <a:t> (10% tele2)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Tele2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Low-cost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Outsourcing</a:t>
                      </a:r>
                    </a:p>
                    <a:p>
                      <a:r>
                        <a:rPr lang="en-US" dirty="0" smtClean="0"/>
                        <a:t>Management of bad debt</a:t>
                      </a:r>
                    </a:p>
                    <a:p>
                      <a:r>
                        <a:rPr lang="en-US" dirty="0" smtClean="0"/>
                        <a:t>Staff reduction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Decrease OPEX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645978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189</Words>
  <Application>Microsoft Office PowerPoint</Application>
  <PresentationFormat>Affichage à l'écran (4:3)</PresentationFormat>
  <Paragraphs>79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Thème Office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Arnaud</dc:creator>
  <cp:lastModifiedBy>Arnaud</cp:lastModifiedBy>
  <cp:revision>12</cp:revision>
  <dcterms:created xsi:type="dcterms:W3CDTF">2012-11-14T22:41:33Z</dcterms:created>
  <dcterms:modified xsi:type="dcterms:W3CDTF">2012-11-15T00:23:06Z</dcterms:modified>
</cp:coreProperties>
</file>