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1" r:id="rId1"/>
  </p:sldMasterIdLst>
  <p:sldIdLst>
    <p:sldId id="260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20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7469-BABE-C041-85B7-BD6D32E72F06}" type="datetimeFigureOut">
              <a:rPr lang="en-US" smtClean="0"/>
              <a:t>11/14/12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7469-BABE-C041-85B7-BD6D32E72F06}" type="datetimeFigureOut">
              <a:rPr lang="en-US" smtClean="0"/>
              <a:t>11/14/12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5EC-F9A1-AC4B-A001-AB9854A8A0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7469-BABE-C041-85B7-BD6D32E72F06}" type="datetimeFigureOut">
              <a:rPr lang="en-US" smtClean="0"/>
              <a:t>11/14/12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5EC-F9A1-AC4B-A001-AB9854A8A0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7469-BABE-C041-85B7-BD6D32E72F06}" type="datetimeFigureOut">
              <a:rPr lang="en-US" smtClean="0"/>
              <a:t>11/14/12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5EC-F9A1-AC4B-A001-AB9854A8A0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7469-BABE-C041-85B7-BD6D32E72F06}" type="datetimeFigureOut">
              <a:rPr lang="en-US" smtClean="0"/>
              <a:t>11/14/12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5EC-F9A1-AC4B-A001-AB9854A8A0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7469-BABE-C041-85B7-BD6D32E72F06}" type="datetimeFigureOut">
              <a:rPr lang="en-US" smtClean="0"/>
              <a:t>11/14/12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5EC-F9A1-AC4B-A001-AB9854A8A0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7469-BABE-C041-85B7-BD6D32E72F06}" type="datetimeFigureOut">
              <a:rPr lang="en-US" smtClean="0"/>
              <a:t>11/14/12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5EC-F9A1-AC4B-A001-AB9854A8A0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7469-BABE-C041-85B7-BD6D32E72F06}" type="datetimeFigureOut">
              <a:rPr lang="en-US" smtClean="0"/>
              <a:t>11/14/12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7469-BABE-C041-85B7-BD6D32E72F06}" type="datetimeFigureOut">
              <a:rPr lang="en-US" smtClean="0"/>
              <a:t>11/14/12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59D05EC-F9A1-AC4B-A001-AB9854A8A07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7469-BABE-C041-85B7-BD6D32E72F06}" type="datetimeFigureOut">
              <a:rPr lang="en-US" smtClean="0"/>
              <a:t>11/14/12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5EC-F9A1-AC4B-A001-AB9854A8A0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7469-BABE-C041-85B7-BD6D32E72F06}" type="datetimeFigureOut">
              <a:rPr lang="en-US" smtClean="0"/>
              <a:t>11/14/12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05EC-F9A1-AC4B-A001-AB9854A8A0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859D05EC-F9A1-AC4B-A001-AB9854A8A07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D0B7469-BABE-C041-85B7-BD6D32E72F06}" type="datetimeFigureOut">
              <a:rPr lang="en-US" smtClean="0"/>
              <a:t>11/14/12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7620000" cy="6111461"/>
          </a:xfrm>
        </p:spPr>
        <p:txBody>
          <a:bodyPr/>
          <a:lstStyle/>
          <a:p>
            <a:pPr algn="ctr"/>
            <a:r>
              <a:rPr lang="en-US" sz="4800" dirty="0"/>
              <a:t>Business Strategy of Vodafone &amp; O2: </a:t>
            </a:r>
            <a:r>
              <a:rPr lang="en-US" sz="4800" dirty="0" smtClean="0"/>
              <a:t>Ireland</a:t>
            </a:r>
            <a:br>
              <a:rPr lang="en-US" sz="4800" dirty="0" smtClean="0"/>
            </a:b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3600" dirty="0" smtClean="0"/>
              <a:t>Ioannis Sapountzis</a:t>
            </a:r>
            <a:br>
              <a:rPr lang="en-US" sz="3600" dirty="0" smtClean="0"/>
            </a:br>
            <a:r>
              <a:rPr lang="en-US" sz="3600" dirty="0" err="1" smtClean="0"/>
              <a:t>ioanniss@kth.se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2012-11-15</a:t>
            </a:r>
            <a:br>
              <a:rPr lang="en-US" sz="3600" dirty="0" smtClean="0"/>
            </a:br>
            <a:r>
              <a:rPr lang="en-US" sz="3600" dirty="0" smtClean="0"/>
              <a:t>IK2514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51946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40929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en-US" sz="3600" dirty="0"/>
              <a:t>Business Strategy of </a:t>
            </a:r>
            <a:r>
              <a:rPr lang="en-US" sz="3600" dirty="0" smtClean="0"/>
              <a:t>Vodafone &amp; O2: Ireland</a:t>
            </a:r>
            <a:endParaRPr lang="en-US" sz="3600" dirty="0"/>
          </a:p>
        </p:txBody>
      </p:sp>
      <p:sp>
        <p:nvSpPr>
          <p:cNvPr id="6" name="Rectangle 5"/>
          <p:cNvSpPr/>
          <p:nvPr/>
        </p:nvSpPr>
        <p:spPr>
          <a:xfrm>
            <a:off x="158756" y="978285"/>
            <a:ext cx="418061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Facts: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Small mobile market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Mobile </a:t>
            </a:r>
            <a:r>
              <a:rPr lang="en-US" dirty="0" smtClean="0"/>
              <a:t>penetration: 119.7</a:t>
            </a:r>
            <a:r>
              <a:rPr lang="en-US" dirty="0"/>
              <a:t>%</a:t>
            </a:r>
            <a:r>
              <a:rPr lang="en-US" dirty="0" smtClean="0"/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Decreasing ARPU: </a:t>
            </a:r>
          </a:p>
          <a:p>
            <a:r>
              <a:rPr lang="en-US" dirty="0"/>
              <a:t>	</a:t>
            </a:r>
            <a:r>
              <a:rPr lang="en-US" dirty="0" smtClean="0"/>
              <a:t>Decreasing Voice ARPU	</a:t>
            </a:r>
          </a:p>
          <a:p>
            <a:r>
              <a:rPr lang="en-US" dirty="0"/>
              <a:t>	</a:t>
            </a:r>
            <a:r>
              <a:rPr lang="en-US" dirty="0" smtClean="0"/>
              <a:t>Increasing Data ARPU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Vodafone &amp; O2 = 69.1</a:t>
            </a:r>
            <a:r>
              <a:rPr lang="en-US" dirty="0"/>
              <a:t>% </a:t>
            </a:r>
            <a:r>
              <a:rPr lang="en-US" dirty="0"/>
              <a:t>market share</a:t>
            </a:r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8784590" y="5662812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58756" y="3101943"/>
            <a:ext cx="418061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Type of Services &amp; Offers</a:t>
            </a:r>
            <a:r>
              <a:rPr lang="en-US" sz="2400" b="1" dirty="0" smtClean="0"/>
              <a:t>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Both provide Services to Private and Business customers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Mobile, Mobile Broadband, Home Broadband </a:t>
            </a:r>
            <a:r>
              <a:rPr lang="en-US" dirty="0" err="1" smtClean="0"/>
              <a:t>etc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Smartphones for free, depending on contract etc.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Vodafone opts for differentiated services to add value.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O2 opts for simplicity and the launch of new services (O2 money, Location-Based advertisements)</a:t>
            </a:r>
          </a:p>
          <a:p>
            <a:pPr marL="285750" indent="-285750">
              <a:buFont typeface="Arial"/>
              <a:buChar char="•"/>
            </a:pPr>
            <a:endParaRPr lang="en-US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4209538" y="978285"/>
            <a:ext cx="418061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Target Segment</a:t>
            </a:r>
            <a:r>
              <a:rPr lang="en-US" sz="2400" b="1" dirty="0" smtClean="0"/>
              <a:t>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Vodafone targets no specific customer group but is more focused on business customers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O2 has offers for everyone BUT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targets young people via 48 MVNO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Targets smartphone mobile users via </a:t>
            </a:r>
            <a:r>
              <a:rPr lang="en-US" dirty="0" err="1" smtClean="0"/>
              <a:t>BitBuzz</a:t>
            </a:r>
            <a:endParaRPr lang="en-US" dirty="0" smtClean="0"/>
          </a:p>
        </p:txBody>
      </p:sp>
      <p:sp>
        <p:nvSpPr>
          <p:cNvPr id="17" name="Rectangle 16"/>
          <p:cNvSpPr/>
          <p:nvPr/>
        </p:nvSpPr>
        <p:spPr>
          <a:xfrm>
            <a:off x="4209538" y="3399694"/>
            <a:ext cx="418061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Customer Acquisition Focus: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Vodafone boasts for coverage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“Power to You”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Smartphones &amp; other offers for newcomers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O2 except smartphone deals offers different </a:t>
            </a:r>
            <a:r>
              <a:rPr lang="en-US" dirty="0"/>
              <a:t>deals or exclusive content</a:t>
            </a:r>
            <a:r>
              <a:rPr lang="en-US" dirty="0"/>
              <a:t> 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Both use Social Media effectively</a:t>
            </a:r>
          </a:p>
        </p:txBody>
      </p:sp>
      <p:sp>
        <p:nvSpPr>
          <p:cNvPr id="19" name="TextBox 18"/>
          <p:cNvSpPr txBox="1"/>
          <p:nvPr/>
        </p:nvSpPr>
        <p:spPr>
          <a:xfrm rot="5400000">
            <a:off x="7699746" y="1786660"/>
            <a:ext cx="2169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IK2514 – 2012/11</a:t>
            </a:r>
            <a:r>
              <a:rPr lang="en-US" dirty="0" smtClean="0"/>
              <a:t>/15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213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40929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en-US" sz="3600" dirty="0"/>
              <a:t>Business Strategy of Vodafone &amp; O2: Ireland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 rot="5400000">
            <a:off x="7699746" y="1786660"/>
            <a:ext cx="2169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IK2514 – 2012/11</a:t>
            </a:r>
            <a:r>
              <a:rPr lang="en-US" dirty="0" smtClean="0"/>
              <a:t>/15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784590" y="5662812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61938" y="901958"/>
            <a:ext cx="4013759" cy="4985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Network Development </a:t>
            </a:r>
            <a:r>
              <a:rPr lang="en-US" sz="2400" b="1" dirty="0" smtClean="0"/>
              <a:t>Strategy</a:t>
            </a:r>
            <a:r>
              <a:rPr lang="en-US" sz="2400" b="1" dirty="0" smtClean="0"/>
              <a:t>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Same amount of spectrum for GSM &amp; 3G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Vodafone acquired Complete </a:t>
            </a:r>
            <a:r>
              <a:rPr lang="en-US" dirty="0" smtClean="0"/>
              <a:t>Telecom. Invested 120m in network upgrade. Provides the network in wholesale. Will compete in future spectrum auction. Already have network sharing deal with 3.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O2 searches for revenue streams through new services. Has agreement with </a:t>
            </a:r>
            <a:r>
              <a:rPr lang="en-US" dirty="0" err="1" smtClean="0"/>
              <a:t>BitBuzz</a:t>
            </a:r>
            <a:r>
              <a:rPr lang="en-US" dirty="0" smtClean="0"/>
              <a:t> for indoor </a:t>
            </a:r>
            <a:r>
              <a:rPr lang="en-US" dirty="0" err="1" smtClean="0"/>
              <a:t>WiFi</a:t>
            </a:r>
            <a:r>
              <a:rPr lang="en-US" dirty="0" smtClean="0"/>
              <a:t> access. Invested 61m in networks. </a:t>
            </a:r>
            <a:r>
              <a:rPr lang="en-US" dirty="0"/>
              <a:t>. Will compete in future spectrum auction. Already have network sharing deal with </a:t>
            </a:r>
            <a:r>
              <a:rPr lang="en-US" dirty="0" smtClean="0"/>
              <a:t>Meteor.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8919" y="5045102"/>
            <a:ext cx="833231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Summary</a:t>
            </a:r>
            <a:r>
              <a:rPr lang="en-US" sz="2400" b="1" dirty="0" smtClean="0"/>
              <a:t>: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Both mobile operators are </a:t>
            </a:r>
            <a:r>
              <a:rPr lang="en-US" dirty="0" smtClean="0"/>
              <a:t>leaders</a:t>
            </a:r>
          </a:p>
          <a:p>
            <a:r>
              <a:rPr lang="en-US" dirty="0" smtClean="0"/>
              <a:t>	and they </a:t>
            </a:r>
            <a:r>
              <a:rPr lang="en-US" dirty="0"/>
              <a:t>seem to have similar strategies.</a:t>
            </a:r>
            <a:r>
              <a:rPr lang="en-US" dirty="0"/>
              <a:t> 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They </a:t>
            </a:r>
            <a:r>
              <a:rPr lang="en-US" dirty="0"/>
              <a:t>both offer similar services but they have a different strategy for acquiring customers.</a:t>
            </a:r>
            <a:r>
              <a:rPr lang="en-US" dirty="0"/>
              <a:t> 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/>
              <a:t>B</a:t>
            </a:r>
            <a:r>
              <a:rPr lang="en-US" dirty="0" smtClean="0"/>
              <a:t>oth </a:t>
            </a:r>
            <a:r>
              <a:rPr lang="en-US" dirty="0"/>
              <a:t>try to reduce </a:t>
            </a:r>
            <a:r>
              <a:rPr lang="en-US" dirty="0" smtClean="0"/>
              <a:t>their </a:t>
            </a:r>
            <a:r>
              <a:rPr lang="en-US" dirty="0" err="1" smtClean="0"/>
              <a:t>CapEx</a:t>
            </a:r>
            <a:r>
              <a:rPr lang="en-US" dirty="0" smtClean="0"/>
              <a:t> and </a:t>
            </a:r>
            <a:r>
              <a:rPr lang="en-US" dirty="0" err="1" smtClean="0"/>
              <a:t>OpEx</a:t>
            </a:r>
            <a:r>
              <a:rPr lang="en-US" dirty="0" smtClean="0"/>
              <a:t> for future networks </a:t>
            </a:r>
            <a:r>
              <a:rPr lang="en-US" dirty="0"/>
              <a:t>via network sharing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8919" y="886482"/>
            <a:ext cx="4180619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Pricing Strategy: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Vodafone: both </a:t>
            </a:r>
            <a:r>
              <a:rPr lang="en-US" dirty="0"/>
              <a:t>pre-paid and post-paid options. </a:t>
            </a:r>
            <a:r>
              <a:rPr lang="en-US" dirty="0"/>
              <a:t>V</a:t>
            </a:r>
            <a:r>
              <a:rPr lang="en-US" dirty="0" smtClean="0"/>
              <a:t>oice</a:t>
            </a:r>
            <a:r>
              <a:rPr lang="en-US" dirty="0"/>
              <a:t>, SMS and data in bundles with variable pricing dependent on usage and access </a:t>
            </a:r>
            <a:r>
              <a:rPr lang="en-US" dirty="0" smtClean="0"/>
              <a:t>speed. </a:t>
            </a:r>
            <a:r>
              <a:rPr lang="en-US" dirty="0"/>
              <a:t>H</a:t>
            </a:r>
            <a:r>
              <a:rPr lang="en-US" dirty="0" smtClean="0"/>
              <a:t>ighly </a:t>
            </a:r>
            <a:r>
              <a:rPr lang="en-US" dirty="0"/>
              <a:t>complex pricing plans that differentiate depending on add-on services</a:t>
            </a:r>
            <a:r>
              <a:rPr lang="en-US" dirty="0" smtClean="0"/>
              <a:t>.</a:t>
            </a:r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O2: </a:t>
            </a:r>
            <a:r>
              <a:rPr lang="en-US" dirty="0"/>
              <a:t>simple pricing </a:t>
            </a:r>
            <a:r>
              <a:rPr lang="en-US" dirty="0" smtClean="0"/>
              <a:t>policy (boxed). </a:t>
            </a:r>
            <a:r>
              <a:rPr lang="en-US" dirty="0"/>
              <a:t>N</a:t>
            </a:r>
            <a:r>
              <a:rPr lang="en-US" dirty="0" smtClean="0"/>
              <a:t>o </a:t>
            </a:r>
            <a:r>
              <a:rPr lang="en-US" dirty="0"/>
              <a:t>complex </a:t>
            </a:r>
            <a:r>
              <a:rPr lang="en-US" dirty="0" smtClean="0"/>
              <a:t>plans, </a:t>
            </a:r>
            <a:r>
              <a:rPr lang="en-US" dirty="0"/>
              <a:t>added value is </a:t>
            </a:r>
            <a:r>
              <a:rPr lang="en-US" dirty="0" smtClean="0"/>
              <a:t>generated </a:t>
            </a:r>
            <a:r>
              <a:rPr lang="en-US" dirty="0"/>
              <a:t>from the minimum possible top-up and the post-paid plans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1809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150</TotalTime>
  <Words>347</Words>
  <Application>Microsoft Macintosh PowerPoint</Application>
  <PresentationFormat>On-screen Show (4:3)</PresentationFormat>
  <Paragraphs>44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Adjacency</vt:lpstr>
      <vt:lpstr>Business Strategy of Vodafone &amp; O2: Ireland   Ioannis Sapountzis ioanniss@kth.se 2012-11-15 IK2514</vt:lpstr>
      <vt:lpstr>Business Strategy of Vodafone &amp; O2: Ireland</vt:lpstr>
      <vt:lpstr>Business Strategy of Vodafone &amp; O2: Ireland</vt:lpstr>
    </vt:vector>
  </TitlesOfParts>
  <Company>KTH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Irish Mobile Market</dc:title>
  <dc:creator>Giannis Sap</dc:creator>
  <cp:lastModifiedBy>Giannis Sap</cp:lastModifiedBy>
  <cp:revision>18</cp:revision>
  <dcterms:created xsi:type="dcterms:W3CDTF">2012-11-04T18:20:36Z</dcterms:created>
  <dcterms:modified xsi:type="dcterms:W3CDTF">2012-11-14T15:23:03Z</dcterms:modified>
</cp:coreProperties>
</file>