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97" r:id="rId2"/>
  </p:sldMasterIdLst>
  <p:notesMasterIdLst>
    <p:notesMasterId r:id="rId7"/>
  </p:notesMasterIdLst>
  <p:sldIdLst>
    <p:sldId id="256" r:id="rId3"/>
    <p:sldId id="257" r:id="rId4"/>
    <p:sldId id="265" r:id="rId5"/>
    <p:sldId id="258" r:id="rId6"/>
  </p:sldIdLst>
  <p:sldSz cx="9144000" cy="5143500" type="screen16x9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852" y="-80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2EA036-8934-463A-93E5-005FC3564791}" type="datetimeFigureOut">
              <a:rPr lang="en-US" smtClean="0"/>
              <a:t>10/28/2012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9A625B-8EA2-4BCF-AE81-6762A6912C1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A625B-8EA2-4BCF-AE81-6762A6912C1A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4"/>
            <a:ext cx="7772400" cy="11017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907F92A-1A84-4C31-B86C-81890625733A}" type="datetimeFigureOut">
              <a:rPr lang="fr-CA" altLang="en-US"/>
              <a:pPr/>
              <a:t>2012-10-28</a:t>
            </a:fld>
            <a:endParaRPr lang="fr-CA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0DFEAE-CF1F-4ECD-A53F-5A58A76BCC59}" type="slidenum">
              <a:rPr lang="fr-CA" altLang="en-US"/>
              <a:pPr/>
              <a:t>‹#›</a:t>
            </a:fld>
            <a:endParaRPr lang="fr-CA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9127F7-E2E5-49C8-9DAC-0E2B7C2645B7}" type="datetimeFigureOut">
              <a:rPr lang="fr-CA" altLang="en-US"/>
              <a:pPr/>
              <a:t>2012-10-28</a:t>
            </a:fld>
            <a:endParaRPr lang="fr-CA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189C2B-746D-4B0A-B6F7-ED54ACC7962E}" type="slidenum">
              <a:rPr lang="fr-CA" altLang="en-US"/>
              <a:pPr/>
              <a:t>‹#›</a:t>
            </a:fld>
            <a:endParaRPr lang="fr-CA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9"/>
            <a:ext cx="7772400" cy="112553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992732-D69D-489A-95FF-7402B2AB4B15}" type="datetimeFigureOut">
              <a:rPr lang="fr-CA" altLang="en-US"/>
              <a:pPr/>
              <a:t>2012-10-28</a:t>
            </a:fld>
            <a:endParaRPr lang="fr-CA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22004D-FE94-486C-B327-738BA72D4C8E}" type="slidenum">
              <a:rPr lang="fr-CA" altLang="en-US"/>
              <a:pPr/>
              <a:t>‹#›</a:t>
            </a:fld>
            <a:endParaRPr lang="fr-CA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E69EDE4-7235-4B4F-8B55-8C880DAF45F4}" type="datetimeFigureOut">
              <a:rPr lang="fr-CA" altLang="en-US"/>
              <a:pPr/>
              <a:t>2012-10-28</a:t>
            </a:fld>
            <a:endParaRPr lang="fr-CA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4DEE6D-B4E9-4238-9A6C-F67B21C8FA34}" type="slidenum">
              <a:rPr lang="fr-CA" altLang="en-US"/>
              <a:pPr/>
              <a:t>‹#›</a:t>
            </a:fld>
            <a:endParaRPr lang="fr-CA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1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631951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9FD37C1-31D8-4ABE-8F50-AF2A286BC46E}" type="datetimeFigureOut">
              <a:rPr lang="fr-CA" altLang="en-US"/>
              <a:pPr/>
              <a:t>2012-10-28</a:t>
            </a:fld>
            <a:endParaRPr lang="fr-CA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862F75-F01E-44DB-8808-C89E259310D6}" type="slidenum">
              <a:rPr lang="fr-CA" altLang="en-US"/>
              <a:pPr/>
              <a:t>‹#›</a:t>
            </a:fld>
            <a:endParaRPr lang="fr-CA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10FFB1D-B364-4064-8CBC-ADF6665FB04B}" type="datetimeFigureOut">
              <a:rPr lang="fr-CA" altLang="en-US"/>
              <a:pPr/>
              <a:t>2012-10-28</a:t>
            </a:fld>
            <a:endParaRPr lang="fr-CA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50B847-2B47-48EE-9781-61FA2C4D3D3E}" type="slidenum">
              <a:rPr lang="fr-CA" altLang="en-US"/>
              <a:pPr/>
              <a:t>‹#›</a:t>
            </a:fld>
            <a:endParaRPr lang="fr-CA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9EFC9EF-39FB-4839-9D07-11F8B57EDD01}" type="datetimeFigureOut">
              <a:rPr lang="fr-CA" altLang="en-US"/>
              <a:pPr/>
              <a:t>2012-10-28</a:t>
            </a:fld>
            <a:endParaRPr lang="fr-CA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BE70A0-A8EB-4B6B-97E1-79963360269E}" type="slidenum">
              <a:rPr lang="fr-CA" altLang="en-US"/>
              <a:pPr/>
              <a:t>‹#›</a:t>
            </a:fld>
            <a:endParaRPr lang="fr-CA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04789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242CE5D-DE24-45A4-92B7-015951B92B1A}" type="datetimeFigureOut">
              <a:rPr lang="fr-CA" altLang="en-US"/>
              <a:pPr/>
              <a:t>2012-10-28</a:t>
            </a:fld>
            <a:endParaRPr lang="fr-CA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22C130-3FAA-4D49-A763-E6E6E9C72784}" type="slidenum">
              <a:rPr lang="fr-CA" altLang="en-US"/>
              <a:pPr/>
              <a:t>‹#›</a:t>
            </a:fld>
            <a:endParaRPr lang="fr-CA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1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1B80E4F-E3A1-45F1-AC0A-D50A65B8603A}" type="datetimeFigureOut">
              <a:rPr lang="fr-CA" altLang="en-US"/>
              <a:pPr/>
              <a:t>2012-10-28</a:t>
            </a:fld>
            <a:endParaRPr lang="fr-CA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524E0B-EC5D-4152-9ABE-D97E2AB5865D}" type="slidenum">
              <a:rPr lang="fr-CA" altLang="en-US"/>
              <a:pPr/>
              <a:t>‹#›</a:t>
            </a:fld>
            <a:endParaRPr lang="fr-CA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D629095-F7AA-492E-8DBC-8AEE0887D634}" type="datetimeFigureOut">
              <a:rPr lang="fr-CA" altLang="en-US"/>
              <a:pPr/>
              <a:t>2012-10-28</a:t>
            </a:fld>
            <a:endParaRPr lang="fr-CA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54AA83-AA1A-46F2-A520-A5DA47DE9784}" type="slidenum">
              <a:rPr lang="fr-CA" altLang="en-US"/>
              <a:pPr/>
              <a:t>‹#›</a:t>
            </a:fld>
            <a:endParaRPr lang="fr-CA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6"/>
            <a:ext cx="2057400" cy="4387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6"/>
            <a:ext cx="6019800" cy="4387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6CE9B64-C9DE-460B-BF36-64A5A03FE78C}" type="datetimeFigureOut">
              <a:rPr lang="fr-CA" altLang="en-US"/>
              <a:pPr/>
              <a:t>2012-10-28</a:t>
            </a:fld>
            <a:endParaRPr lang="fr-CA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4FF088-811A-4148-AA95-DF676FAD9BA0}" type="slidenum">
              <a:rPr lang="fr-CA" altLang="en-US"/>
              <a:pPr/>
              <a:t>‹#›</a:t>
            </a:fld>
            <a:endParaRPr lang="fr-CA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97041"/>
            <a:ext cx="7772400" cy="1104015"/>
          </a:xfrm>
          <a:noFill/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zh-CN"/>
              <a:t>单击此处编辑母版标题样式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914298"/>
            <a:ext cx="6400800" cy="1314231"/>
          </a:xfrm>
          <a:noFill/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zh-CN"/>
              <a:t>单击此处编辑母版副标题样式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746"/>
            <a:ext cx="2133600" cy="35842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zh-CN" altLang="en-US">
              <a:solidFill>
                <a:srgbClr val="000000"/>
              </a:solidFill>
              <a:latin typeface="Arial" pitchFamily="34" charset="0"/>
              <a:cs typeface="+mn-cs"/>
            </a:endParaRP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746"/>
            <a:ext cx="2895600" cy="35842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zh-CN" altLang="en-US">
              <a:solidFill>
                <a:srgbClr val="000000"/>
              </a:solidFill>
              <a:latin typeface="Arial" pitchFamily="34" charset="0"/>
              <a:cs typeface="+mn-cs"/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746"/>
            <a:ext cx="2133600" cy="35842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D30CB2D-29DE-46C1-89F3-DFAFEF4CD616}" type="slidenum">
              <a:rPr lang="en-US" altLang="zh-CN">
                <a:solidFill>
                  <a:srgbClr val="000000"/>
                </a:solidFill>
                <a:latin typeface="Arial" pitchFamily="34" charset="0"/>
                <a:cs typeface="+mn-cs"/>
              </a:rPr>
              <a:pPr/>
              <a:t>‹#›</a:t>
            </a:fld>
            <a:endParaRPr lang="en-US" altLang="zh-CN">
              <a:solidFill>
                <a:srgbClr val="000000"/>
              </a:solidFill>
              <a:latin typeface="Arial" pitchFamily="34" charset="0"/>
              <a:cs typeface="+mn-c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4483"/>
            <a:ext cx="7772400" cy="102234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296"/>
            <a:ext cx="7772400" cy="1125188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805"/>
            <a:ext cx="4038600" cy="33937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805"/>
            <a:ext cx="4038600" cy="33937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899"/>
            <a:ext cx="4040188" cy="48092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825"/>
            <a:ext cx="4040188" cy="29626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0899"/>
            <a:ext cx="4041775" cy="48092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825"/>
            <a:ext cx="4041775" cy="29626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168"/>
            <a:ext cx="3008313" cy="8726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168"/>
            <a:ext cx="5111750" cy="439034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793"/>
            <a:ext cx="3008313" cy="35177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904"/>
            <a:ext cx="5486400" cy="42497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754"/>
            <a:ext cx="5486400" cy="308519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874"/>
            <a:ext cx="5486400" cy="60342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680"/>
            <a:ext cx="2057400" cy="43888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680"/>
            <a:ext cx="6019800" cy="43888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</a:p>
        </p:txBody>
      </p:sp>
      <p:sp>
        <p:nvSpPr>
          <p:cNvPr id="1028" name="Date Placeholder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767264"/>
            <a:ext cx="2133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B953E2CA-DB90-43E8-B2F7-036D4859C129}" type="datetimeFigureOut">
              <a:rPr lang="fr-CA" altLang="en-US"/>
              <a:pPr/>
              <a:t>2012-10-28</a:t>
            </a:fld>
            <a:endParaRPr lang="fr-CA" altLang="en-US"/>
          </a:p>
        </p:txBody>
      </p:sp>
      <p:sp>
        <p:nvSpPr>
          <p:cNvPr id="1029" name="Footer Placeholder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767264"/>
            <a:ext cx="2895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endParaRPr lang="fr-CA" altLang="en-US"/>
          </a:p>
        </p:txBody>
      </p:sp>
      <p:sp>
        <p:nvSpPr>
          <p:cNvPr id="1030" name="Slide Number Placeholder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767264"/>
            <a:ext cx="2133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780CFB6A-90E8-416E-B2B3-9041322A840D}" type="slidenum">
              <a:rPr lang="fr-CA" altLang="en-US"/>
              <a:pPr/>
              <a:t>‹#›</a:t>
            </a:fld>
            <a:endParaRPr lang="fr-CA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Box 2"/>
          <p:cNvSpPr txBox="1">
            <a:spLocks noChangeArrowheads="1"/>
          </p:cNvSpPr>
          <p:nvPr/>
        </p:nvSpPr>
        <p:spPr bwMode="auto">
          <a:xfrm>
            <a:off x="682625" y="1406485"/>
            <a:ext cx="8281988" cy="3693319"/>
          </a:xfrm>
          <a:prstGeom prst="rect">
            <a:avLst/>
          </a:prstGeom>
          <a:solidFill>
            <a:schemeClr val="bg1">
              <a:alpha val="29999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 altLang="zh-CN">
              <a:solidFill>
                <a:srgbClr val="000000"/>
              </a:solidFill>
              <a:latin typeface="Arial" pitchFamily="34" charset="0"/>
              <a:cs typeface="+mn-cs"/>
            </a:endParaRPr>
          </a:p>
          <a:p>
            <a:endParaRPr lang="en-US" altLang="zh-CN">
              <a:solidFill>
                <a:srgbClr val="000000"/>
              </a:solidFill>
              <a:latin typeface="Arial" pitchFamily="34" charset="0"/>
              <a:cs typeface="+mn-cs"/>
            </a:endParaRPr>
          </a:p>
          <a:p>
            <a:endParaRPr lang="en-US" altLang="zh-CN">
              <a:solidFill>
                <a:srgbClr val="000000"/>
              </a:solidFill>
              <a:latin typeface="Arial" pitchFamily="34" charset="0"/>
              <a:cs typeface="+mn-cs"/>
            </a:endParaRPr>
          </a:p>
          <a:p>
            <a:endParaRPr lang="en-US" altLang="zh-CN">
              <a:solidFill>
                <a:srgbClr val="000000"/>
              </a:solidFill>
              <a:latin typeface="Arial" pitchFamily="34" charset="0"/>
              <a:cs typeface="+mn-cs"/>
            </a:endParaRPr>
          </a:p>
          <a:p>
            <a:endParaRPr lang="en-US" altLang="zh-CN">
              <a:solidFill>
                <a:srgbClr val="000000"/>
              </a:solidFill>
              <a:latin typeface="Arial" pitchFamily="34" charset="0"/>
              <a:cs typeface="+mn-cs"/>
            </a:endParaRPr>
          </a:p>
          <a:p>
            <a:endParaRPr lang="en-US" altLang="zh-CN">
              <a:solidFill>
                <a:srgbClr val="000000"/>
              </a:solidFill>
              <a:latin typeface="Arial" pitchFamily="34" charset="0"/>
              <a:cs typeface="+mn-cs"/>
            </a:endParaRPr>
          </a:p>
          <a:p>
            <a:endParaRPr lang="en-US" altLang="zh-CN">
              <a:solidFill>
                <a:srgbClr val="000000"/>
              </a:solidFill>
              <a:latin typeface="Arial" pitchFamily="34" charset="0"/>
              <a:cs typeface="+mn-cs"/>
            </a:endParaRPr>
          </a:p>
          <a:p>
            <a:endParaRPr lang="en-US" altLang="zh-CN">
              <a:solidFill>
                <a:srgbClr val="000000"/>
              </a:solidFill>
              <a:latin typeface="Arial" pitchFamily="34" charset="0"/>
              <a:cs typeface="+mn-cs"/>
            </a:endParaRPr>
          </a:p>
          <a:p>
            <a:endParaRPr lang="en-US" altLang="zh-CN">
              <a:solidFill>
                <a:srgbClr val="000000"/>
              </a:solidFill>
              <a:latin typeface="Arial" pitchFamily="34" charset="0"/>
              <a:cs typeface="+mn-cs"/>
            </a:endParaRPr>
          </a:p>
          <a:p>
            <a:endParaRPr lang="en-US" altLang="zh-CN">
              <a:solidFill>
                <a:srgbClr val="000000"/>
              </a:solidFill>
              <a:latin typeface="Arial" pitchFamily="34" charset="0"/>
              <a:cs typeface="+mn-cs"/>
            </a:endParaRPr>
          </a:p>
          <a:p>
            <a:endParaRPr lang="en-US" altLang="zh-CN">
              <a:solidFill>
                <a:srgbClr val="000000"/>
              </a:solidFill>
              <a:latin typeface="Arial" pitchFamily="34" charset="0"/>
              <a:cs typeface="+mn-cs"/>
            </a:endParaRPr>
          </a:p>
          <a:p>
            <a:endParaRPr lang="en-US" altLang="zh-CN">
              <a:solidFill>
                <a:srgbClr val="000000"/>
              </a:solidFill>
              <a:latin typeface="Arial" pitchFamily="34" charset="0"/>
              <a:cs typeface="+mn-cs"/>
            </a:endParaRPr>
          </a:p>
          <a:p>
            <a:endParaRPr lang="en-US" altLang="zh-CN">
              <a:solidFill>
                <a:srgbClr val="000000"/>
              </a:solidFill>
              <a:latin typeface="Arial" pitchFamily="34" charset="0"/>
              <a:cs typeface="+mn-cs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805"/>
            <a:ext cx="8229600" cy="3393712"/>
          </a:xfrm>
          <a:prstGeom prst="rect">
            <a:avLst/>
          </a:prstGeom>
          <a:solidFill>
            <a:schemeClr val="bg1">
              <a:alpha val="29999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680"/>
            <a:ext cx="8229600" cy="857502"/>
          </a:xfrm>
          <a:prstGeom prst="rect">
            <a:avLst/>
          </a:prstGeom>
          <a:solidFill>
            <a:schemeClr val="bg1">
              <a:alpha val="29999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  <a:ea typeface="Microsoft YaHei" pitchFamily="34" charset="-122"/>
        </a:defRPr>
      </a:lvl2pPr>
      <a:lvl3pPr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  <a:ea typeface="Microsoft YaHei" pitchFamily="34" charset="-122"/>
        </a:defRPr>
      </a:lvl3pPr>
      <a:lvl4pPr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  <a:ea typeface="Microsoft YaHei" pitchFamily="34" charset="-122"/>
        </a:defRPr>
      </a:lvl4pPr>
      <a:lvl5pPr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  <a:ea typeface="Microsoft YaHei" pitchFamily="3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  <a:ea typeface="Microsoft YaHei" pitchFamily="34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  <a:ea typeface="Microsoft YaHei" pitchFamily="34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  <a:ea typeface="Microsoft YaHei" pitchFamily="34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  <a:ea typeface="Microsoft YaHei" pitchFamily="34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worman@kth.se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hyperlink" Target="mailto:james.yang@vattenfall.com" TargetMode="External"/><Relationship Id="rId4" Type="http://schemas.openxmlformats.org/officeDocument/2006/relationships/hyperlink" Target="mailto:sezar.moustafa@fortum.co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3" Type="http://schemas.openxmlformats.org/officeDocument/2006/relationships/image" Target="../media/image9.emf"/><Relationship Id="rId7" Type="http://schemas.openxmlformats.org/officeDocument/2006/relationships/image" Target="../media/image13.e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ctrTitle"/>
          </p:nvPr>
        </p:nvSpPr>
        <p:spPr>
          <a:xfrm>
            <a:off x="755576" y="267495"/>
            <a:ext cx="7772400" cy="1101725"/>
          </a:xfrm>
        </p:spPr>
        <p:txBody>
          <a:bodyPr/>
          <a:lstStyle/>
          <a:p>
            <a:r>
              <a:rPr lang="en-US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Reservoir simulation and meliorate the hydropower production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51520" y="1347614"/>
            <a:ext cx="3240360" cy="4032448"/>
          </a:xfrm>
        </p:spPr>
        <p:txBody>
          <a:bodyPr/>
          <a:lstStyle/>
          <a:p>
            <a:r>
              <a:rPr lang="en-US" sz="1800" dirty="0" err="1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Hadi</a:t>
            </a:r>
            <a:r>
              <a:rPr lang="en-US" sz="18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Madani,WST</a:t>
            </a:r>
            <a:r>
              <a:rPr lang="en-US" sz="18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 program</a:t>
            </a:r>
          </a:p>
          <a:p>
            <a:r>
              <a:rPr lang="en-US" sz="18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mhmadani@kth.se</a:t>
            </a:r>
          </a:p>
          <a:p>
            <a:endParaRPr lang="en-US" sz="1800" dirty="0">
              <a:solidFill>
                <a:schemeClr val="accent6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Supervisors:</a:t>
            </a:r>
          </a:p>
          <a:p>
            <a:r>
              <a:rPr lang="en-US" sz="18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Anders </a:t>
            </a:r>
            <a:r>
              <a:rPr lang="en-US" sz="1800" dirty="0" err="1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worman</a:t>
            </a:r>
            <a:endParaRPr lang="en-US" sz="1800" dirty="0" smtClean="0">
              <a:solidFill>
                <a:schemeClr val="accent6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worman@kth.se</a:t>
            </a:r>
            <a:endParaRPr lang="en-US" sz="1800" dirty="0" smtClean="0">
              <a:solidFill>
                <a:schemeClr val="accent6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00" dirty="0" err="1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Sezar</a:t>
            </a:r>
            <a:r>
              <a:rPr lang="en-US" sz="18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moustafa</a:t>
            </a:r>
            <a:endParaRPr lang="en-US" sz="1800" dirty="0" smtClean="0">
              <a:solidFill>
                <a:schemeClr val="accent6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sezar.moustafa@fortum.com</a:t>
            </a:r>
            <a:r>
              <a:rPr lang="en-US" sz="1800" u="sng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US" sz="18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James yang</a:t>
            </a:r>
          </a:p>
          <a:p>
            <a:r>
              <a:rPr lang="en-US" sz="1800" u="sng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james.yang@vattenfall.com</a:t>
            </a:r>
            <a:endParaRPr lang="en-US" sz="1800" u="sng" dirty="0" smtClean="0">
              <a:solidFill>
                <a:schemeClr val="accent6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1800" u="sng" dirty="0" smtClean="0">
              <a:solidFill>
                <a:schemeClr val="accent6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1800" dirty="0" smtClean="0">
              <a:solidFill>
                <a:schemeClr val="accent6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US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en-US" sz="18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800" dirty="0" smtClean="0">
              <a:solidFill>
                <a:schemeClr val="accent6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1800" dirty="0">
              <a:solidFill>
                <a:schemeClr val="accent6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en-US" sz="1800" dirty="0">
              <a:solidFill>
                <a:schemeClr val="accent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377240" y="4960938"/>
            <a:ext cx="719137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fr-FR" b="1" dirty="0" err="1" smtClean="0">
                <a:latin typeface="Times New Roman" pitchFamily="18" charset="0"/>
                <a:cs typeface="Times New Roman" pitchFamily="18" charset="0"/>
              </a:rPr>
              <a:t>Hydropower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 and Sustainability</a:t>
            </a:r>
            <a:endParaRPr lang="fr-FR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3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What causes Global Warming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Who produces global warming ?</a:t>
            </a:r>
            <a:endPara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Impact of Global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Warming</a:t>
            </a:r>
          </a:p>
          <a:p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Impacts of Global Warming in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Sweden</a:t>
            </a:r>
          </a:p>
          <a:p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What should we do NOW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r>
              <a:rPr lang="en-US" altLang="zh-CN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Hydropower Regulation</a:t>
            </a:r>
            <a:endParaRPr lang="zh-CN" altLang="en-US" dirty="0"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3568" y="0"/>
            <a:ext cx="7772400" cy="1104015"/>
          </a:xfrm>
        </p:spPr>
        <p:txBody>
          <a:bodyPr/>
          <a:lstStyle/>
          <a:p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Advantages of Hydropower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3528" y="1275606"/>
            <a:ext cx="9540552" cy="3024336"/>
          </a:xfrm>
        </p:spPr>
        <p:txBody>
          <a:bodyPr/>
          <a:lstStyle/>
          <a:p>
            <a:pPr algn="l">
              <a:buFont typeface="Arial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Hydro Reservoirs and GHG 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Emissions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World Electricity Generation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World’s Potential Hydropower Generation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Application of Reservoir Simulation for Power      Melioration 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New Operation Rules for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Lule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and Ore River Basin</a:t>
            </a:r>
          </a:p>
          <a:p>
            <a:pPr algn="l">
              <a:buFont typeface="Arial" pitchFamily="34" charset="0"/>
              <a:buChar char="•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l">
              <a:buFont typeface="Arial" pitchFamily="34" charset="0"/>
              <a:buChar char="•"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 l="23109" t="32835" r="20719" b="22562"/>
          <a:stretch>
            <a:fillRect/>
          </a:stretch>
        </p:blipFill>
        <p:spPr bwMode="auto">
          <a:xfrm>
            <a:off x="-5149080" y="1995686"/>
            <a:ext cx="4933286" cy="2448272"/>
          </a:xfrm>
          <a:prstGeom prst="rect">
            <a:avLst/>
          </a:prstGeom>
          <a:noFill/>
          <a:ln w="9525" cmpd="sng">
            <a:noFill/>
            <a:miter lim="800000"/>
            <a:headEnd/>
            <a:tailEnd/>
          </a:ln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 l="22409" t="33401" r="20625" b="33386"/>
          <a:stretch>
            <a:fillRect/>
          </a:stretch>
        </p:blipFill>
        <p:spPr bwMode="auto">
          <a:xfrm>
            <a:off x="-3924944" y="5596086"/>
            <a:ext cx="7010400" cy="2554514"/>
          </a:xfrm>
          <a:prstGeom prst="rect">
            <a:avLst/>
          </a:prstGeom>
          <a:noFill/>
          <a:ln w="9525" cmpd="sng">
            <a:noFill/>
            <a:miter lim="800000"/>
            <a:headEnd/>
            <a:tailEnd/>
          </a:ln>
        </p:spPr>
      </p:pic>
      <p:pic>
        <p:nvPicPr>
          <p:cNvPr id="10245" name="Picture 5" descr="Sweden’s electricity production, 2009 (TWh)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5005064" y="-1100658"/>
            <a:ext cx="4720724" cy="30838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1.07198E-6 C 0.36458 -0.0865 0.72934 -0.17269 0.88733 -0.19493 C 1.04531 -0.21717 0.99636 -0.17516 0.94757 -0.13284 " pathEditMode="relative" ptsTypes="aaA">
                                      <p:cBhvr>
                                        <p:cTn id="21" dur="2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5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77778E-6 5.9932E-7 C 0.38091 0.10009 0.76181 0.20018 0.91424 0.24004 " pathEditMode="relative" ptsTypes="aA">
                                      <p:cBhvr>
                                        <p:cTn id="30" dur="2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4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36732E-6 C 0.25243 -0.27433 0.50486 -0.54835 0.59531 -0.65802 C 0.68559 -0.76769 0.55052 -0.65802 0.54115 -0.65802 " pathEditMode="relative" ptsTypes="aaA">
                                      <p:cBhvr>
                                        <p:cTn id="44" dur="2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8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339752" y="1059582"/>
            <a:ext cx="662473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Ore river basin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Capacity factor meliorate to 72% from 41%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Lule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river basin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Capacity factor meliorate to 69% from 46%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Realizing sustainable development of hydropower’s projects 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Adopting new technologies under environmental and social considerations 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6146" name="Title 1"/>
          <p:cNvSpPr>
            <a:spLocks noGrp="1"/>
          </p:cNvSpPr>
          <p:nvPr>
            <p:ph type="title" idx="4294967295"/>
          </p:nvPr>
        </p:nvSpPr>
        <p:spPr>
          <a:xfrm>
            <a:off x="2339977" y="206375"/>
            <a:ext cx="6346825" cy="857250"/>
          </a:xfrm>
        </p:spPr>
        <p:txBody>
          <a:bodyPr/>
          <a:lstStyle/>
          <a:p>
            <a:pPr algn="l"/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Result</a:t>
            </a: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8101408" y="987574"/>
            <a:ext cx="7712353" cy="2859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8389440" y="4371950"/>
            <a:ext cx="7860816" cy="3003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252536" y="5812110"/>
            <a:ext cx="8678937" cy="3147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892480" y="5308054"/>
            <a:ext cx="8896175" cy="3075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044608" y="1779662"/>
            <a:ext cx="8416574" cy="336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4" name="Picture 1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612560" y="-2108770"/>
            <a:ext cx="9092064" cy="3723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1.73618E-6 C 0.32743 -0.00278 0.65469 -0.00525 0.80157 -0.00958 C 0.94844 -0.0139 0.86806 -0.02317 0.88125 -0.02595 " pathEditMode="relative" rAng="0" ptsTypes="aaA">
                                      <p:cBhvr>
                                        <p:cTn id="11" dur="2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4" y="-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5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29 -3.67315E-6 C 0.43941 -0.23756 0.87517 -0.47513 1.03142 -0.57985 C 1.18767 -0.68458 1.06423 -0.65709 0.9408 -0.62897 " pathEditMode="relative" rAng="0" ptsTypes="aaA">
                                      <p:cBhvr>
                                        <p:cTn id="20" dur="2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2" y="-3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4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1979 -3.14798E-6 C -0.36389 -0.03151 -0.40764 -0.06302 -0.32326 -0.20049 C -0.23889 -0.33796 0.11944 -0.71269 0.1875 -0.82483 C 0.25555 -0.93667 0.10191 -0.86561 0.08385 -0.87395 " pathEditMode="relative" rAng="0" ptsTypes="aaaA">
                                      <p:cBhvr>
                                        <p:cTn id="29" dur="2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4" y="-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3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6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663 1.96478E-6 C -0.42934 -0.40995 -0.77153 -0.81959 -0.91059 -0.96386 C -1.04948 -1.10813 -0.91268 -0.89898 -0.92031 -0.86747 C -0.92795 -0.83565 -0.94219 -0.80507 -0.95625 -0.77418 " pathEditMode="relative" rAng="0" ptsTypes="aaaA">
                                      <p:cBhvr>
                                        <p:cTn id="56" dur="2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1" y="-5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0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0.1072 C -0.45452 -0.00123 -0.90886 -0.10071 -1.09028 -0.14488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5" y="-1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9" dur="5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7465 0.04788 C -0.59358 0.28545 -0.91267 0.52332 -1.04045 0.61847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3" y="2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8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88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91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allAtOnce"/>
      <p:bldP spid="8" grpId="1" uiExpand="1" build="allAtOnce"/>
    </p:bld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Them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Microsoft YaHei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309</TotalTime>
  <Pages>0</Pages>
  <Words>121</Words>
  <Characters>0</Characters>
  <Application>Microsoft Office PowerPoint</Application>
  <DocSecurity>0</DocSecurity>
  <PresentationFormat>On-screen Show (16:9)</PresentationFormat>
  <Lines>0</Lines>
  <Paragraphs>39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28" baseType="lpstr">
      <vt:lpstr>Arial</vt:lpstr>
      <vt:lpstr>宋体</vt:lpstr>
      <vt:lpstr>Wingdings</vt:lpstr>
      <vt:lpstr>Calibri</vt:lpstr>
      <vt:lpstr>Microsoft YaHei</vt:lpstr>
      <vt:lpstr>SimHei</vt:lpstr>
      <vt:lpstr>方正超粗黑简体</vt:lpstr>
      <vt:lpstr>Times New Roman</vt:lpstr>
      <vt:lpstr>Haettenschweiler</vt:lpstr>
      <vt:lpstr>Mistral</vt:lpstr>
      <vt:lpstr>Arial Unicode MS</vt:lpstr>
      <vt:lpstr>MS PGothic</vt:lpstr>
      <vt:lpstr>Rockwell</vt:lpstr>
      <vt:lpstr>方正粗宋简体</vt:lpstr>
      <vt:lpstr>Verdana</vt:lpstr>
      <vt:lpstr>Arial Black</vt:lpstr>
      <vt:lpstr>楷体_GB2312</vt:lpstr>
      <vt:lpstr>华文细黑</vt:lpstr>
      <vt:lpstr>MS UI Gothic</vt:lpstr>
      <vt:lpstr>华文楷体</vt:lpstr>
      <vt:lpstr>方正静蕾简体</vt:lpstr>
      <vt:lpstr>Segoe Print</vt:lpstr>
      <vt:lpstr>Office Theme</vt:lpstr>
      <vt:lpstr>默认设计模板</vt:lpstr>
      <vt:lpstr>Reservoir simulation and meliorate the hydropower production</vt:lpstr>
      <vt:lpstr>Hydropower and Sustainability</vt:lpstr>
      <vt:lpstr>Advantages of Hydropower</vt:lpstr>
      <vt:lpstr>Result</vt:lpstr>
    </vt:vector>
  </TitlesOfParts>
  <LinksUpToDate>false</LinksUpToDate>
  <CharactersWithSpaces>0</CharactersWithSpaces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 NAME</dc:title>
  <dc:creator>Ric6000</dc:creator>
  <cp:lastModifiedBy>Hadi</cp:lastModifiedBy>
  <cp:revision>26</cp:revision>
  <cp:lastPrinted>1899-12-30T00:00:00Z</cp:lastPrinted>
  <dcterms:created xsi:type="dcterms:W3CDTF">2010-11-17T20:19:02Z</dcterms:created>
  <dcterms:modified xsi:type="dcterms:W3CDTF">2012-10-28T16:17:22Z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1033-8.1.0.3018</vt:lpwstr>
  </property>
</Properties>
</file>