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Nunito"/>
      <p:regular r:id="rId20"/>
      <p:bold r:id="rId21"/>
      <p:italic r:id="rId22"/>
      <p:boldItalic r:id="rId23"/>
    </p:embeddedFont>
    <p:embeddedFont>
      <p:font typeface="Maven Pr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regular.fntdata"/><Relationship Id="rId22" Type="http://schemas.openxmlformats.org/officeDocument/2006/relationships/font" Target="fonts/Nunito-italic.fntdata"/><Relationship Id="rId21" Type="http://schemas.openxmlformats.org/officeDocument/2006/relationships/font" Target="fonts/Nunito-bold.fntdata"/><Relationship Id="rId24" Type="http://schemas.openxmlformats.org/officeDocument/2006/relationships/font" Target="fonts/MavenPro-regular.fntdata"/><Relationship Id="rId23" Type="http://schemas.openxmlformats.org/officeDocument/2006/relationships/font" Target="fonts/Nuni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Maven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6b123ba248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6b123ba248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6b123ba248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6b123ba248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6b123ba248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6b123ba248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6b123ba248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6b123ba248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6b123ba248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6b123ba248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6b123ba248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6b123ba248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6b123ba248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6b123ba248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6b123ba248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6b123ba248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6b123ba248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6b123ba248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6b123ba248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6b123ba248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b123ba248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b123ba248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6b123ba248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6b123ba248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6b123ba248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6b123ba248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2496800"/>
            <a:ext cx="5445300" cy="113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Want to Play a Game?</a:t>
            </a:r>
            <a:endParaRPr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Sebastian Porling, Aron Hansen Berggren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with inspiration from previous years slides.</a:t>
            </a:r>
            <a:endParaRPr/>
          </a:p>
        </p:txBody>
      </p:sp>
      <p:pic>
        <p:nvPicPr>
          <p:cNvPr id="279" name="Google Shape;27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5950" y="-327725"/>
            <a:ext cx="2547325" cy="373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what is a “kernel”?	</a:t>
            </a:r>
            <a:endParaRPr/>
          </a:p>
        </p:txBody>
      </p:sp>
      <p:sp>
        <p:nvSpPr>
          <p:cNvPr id="285" name="Google Shape;285;p14"/>
          <p:cNvSpPr txBox="1"/>
          <p:nvPr>
            <p:ph idx="1" type="body"/>
          </p:nvPr>
        </p:nvSpPr>
        <p:spPr>
          <a:xfrm>
            <a:off x="1040050" y="1990050"/>
            <a:ext cx="4434000" cy="21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computer program that is the “core” of the OS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complete </a:t>
            </a:r>
            <a:r>
              <a:rPr lang="sv"/>
              <a:t>control</a:t>
            </a:r>
            <a:r>
              <a:rPr lang="sv"/>
              <a:t>, aka “</a:t>
            </a:r>
            <a:r>
              <a:rPr lang="sv"/>
              <a:t>privilege</a:t>
            </a:r>
            <a:r>
              <a:rPr lang="sv"/>
              <a:t> mode or kernel mode”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makes us not crash computer every hour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handles start-up, drivers etc.</a:t>
            </a:r>
            <a:endParaRPr/>
          </a:p>
        </p:txBody>
      </p:sp>
      <p:pic>
        <p:nvPicPr>
          <p:cNvPr id="286" name="Google Shape;2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5285" y="1560545"/>
            <a:ext cx="3406285" cy="252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kernel modules</a:t>
            </a:r>
            <a:endParaRPr/>
          </a:p>
        </p:txBody>
      </p:sp>
      <p:sp>
        <p:nvSpPr>
          <p:cNvPr id="292" name="Google Shape;292;p15"/>
          <p:cNvSpPr txBox="1"/>
          <p:nvPr>
            <p:ph idx="1" type="body"/>
          </p:nvPr>
        </p:nvSpPr>
        <p:spPr>
          <a:xfrm>
            <a:off x="845975" y="1990050"/>
            <a:ext cx="5463900" cy="24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pieces of code that can be loaded and removed without reboot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like drivers and other functionality that requires </a:t>
            </a:r>
            <a:r>
              <a:rPr lang="sv"/>
              <a:t>privilege</a:t>
            </a:r>
            <a:r>
              <a:rPr lang="sv"/>
              <a:t> mode.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think of adding an API instead of an application</a:t>
            </a:r>
            <a:endParaRPr/>
          </a:p>
        </p:txBody>
      </p:sp>
      <p:pic>
        <p:nvPicPr>
          <p:cNvPr id="293" name="Google Shape;2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84328">
            <a:off x="6431476" y="1657151"/>
            <a:ext cx="2287078" cy="232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character and block devices</a:t>
            </a:r>
            <a:endParaRPr/>
          </a:p>
        </p:txBody>
      </p:sp>
      <p:sp>
        <p:nvSpPr>
          <p:cNvPr id="299" name="Google Shape;299;p16"/>
          <p:cNvSpPr txBox="1"/>
          <p:nvPr>
            <p:ph idx="1" type="body"/>
          </p:nvPr>
        </p:nvSpPr>
        <p:spPr>
          <a:xfrm>
            <a:off x="450350" y="1990050"/>
            <a:ext cx="81138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"/>
              <a:t>Device Driver</a:t>
            </a:r>
            <a:r>
              <a:rPr lang="sv"/>
              <a:t> 	- a piece of software that operates or controls a particular type of device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sv"/>
              <a:t>Device File</a:t>
            </a:r>
            <a:r>
              <a:rPr lang="sv"/>
              <a:t> 		- an interface for a device driver that appears in a file system as if it were an ordinary file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sv"/>
              <a:t>Character device</a:t>
            </a:r>
            <a:r>
              <a:rPr lang="sv"/>
              <a:t> 	- is the one which the Driver communicates by sending and receiving </a:t>
            </a:r>
            <a:r>
              <a:rPr b="1" lang="sv"/>
              <a:t>single</a:t>
            </a:r>
            <a:r>
              <a:rPr lang="sv"/>
              <a:t> </a:t>
            </a:r>
            <a:r>
              <a:rPr b="1" lang="sv"/>
              <a:t>characters</a:t>
            </a:r>
            <a:r>
              <a:rPr lang="sv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sv"/>
              <a:t>Block device</a:t>
            </a:r>
            <a:r>
              <a:rPr lang="sv"/>
              <a:t> 	- is the one which the Driver communicates by sending entire </a:t>
            </a:r>
            <a:r>
              <a:rPr b="1" lang="sv"/>
              <a:t>blocks of data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lsmod</a:t>
            </a:r>
            <a:r>
              <a:rPr lang="sv"/>
              <a:t> 	- 	shows the status of modules in the linux kernel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insmod</a:t>
            </a:r>
            <a:r>
              <a:rPr lang="sv"/>
              <a:t> 	- 	inserts a module in to the linux kernel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rmmod</a:t>
            </a:r>
            <a:r>
              <a:rPr lang="sv"/>
              <a:t> 	- 	removes a module from the linux kernel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make</a:t>
            </a:r>
            <a:r>
              <a:rPr lang="sv"/>
              <a:t> 		- 	to run the Makefile, you can find more info with man make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dmesg	</a:t>
            </a:r>
            <a:r>
              <a:rPr lang="sv"/>
              <a:t>-	shows all info from kernel buffer</a:t>
            </a:r>
            <a:endParaRPr/>
          </a:p>
        </p:txBody>
      </p:sp>
      <p:sp>
        <p:nvSpPr>
          <p:cNvPr id="305" name="Google Shape;305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useful</a:t>
            </a:r>
            <a:r>
              <a:rPr lang="sv"/>
              <a:t> commands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Makefile</a:t>
            </a:r>
            <a:endParaRPr/>
          </a:p>
        </p:txBody>
      </p:sp>
      <p:sp>
        <p:nvSpPr>
          <p:cNvPr id="311" name="Google Shape;311;p1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a kind of script file used for compiling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keeps track of already compiled files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use tabs not spaces for </a:t>
            </a:r>
            <a:r>
              <a:rPr lang="sv"/>
              <a:t>indentation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uses shell code and dependency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new C stuff</a:t>
            </a:r>
            <a:endParaRPr/>
          </a:p>
        </p:txBody>
      </p:sp>
      <p:sp>
        <p:nvSpPr>
          <p:cNvPr id="317" name="Google Shape;317;p19"/>
          <p:cNvSpPr txBox="1"/>
          <p:nvPr>
            <p:ph idx="1" type="body"/>
          </p:nvPr>
        </p:nvSpPr>
        <p:spPr>
          <a:xfrm>
            <a:off x="1303800" y="1552625"/>
            <a:ext cx="7030500" cy="297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printk()</a:t>
            </a:r>
            <a:r>
              <a:rPr lang="sv"/>
              <a:t> 	-	prints messages to the kernel log. (Log level, KERN_INFO, KERN_ERR etc)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ioctl() 		-	sends requests to a device driver. Like to open a CD-ROM.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sv"/>
              <a:t>Header files:</a:t>
            </a:r>
            <a:endParaRPr b="1"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Consists of macro definitions and function declarations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Uses the </a:t>
            </a: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.h</a:t>
            </a:r>
            <a:r>
              <a:rPr lang="sv"/>
              <a:t> </a:t>
            </a:r>
            <a:r>
              <a:rPr lang="sv"/>
              <a:t>extension</a:t>
            </a:r>
            <a:r>
              <a:rPr lang="sv"/>
              <a:t> instead of </a:t>
            </a:r>
            <a:r>
              <a:rPr lang="sv">
                <a:latin typeface="Courier New"/>
                <a:ea typeface="Courier New"/>
                <a:cs typeface="Courier New"/>
                <a:sym typeface="Courier New"/>
              </a:rPr>
              <a:t>.c</a:t>
            </a:r>
            <a:br>
              <a:rPr lang="sv"/>
            </a:b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sv"/>
              <a:t>Typically used for collecting macros and functions used by multiple files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"/>
          <p:cNvSpPr txBox="1"/>
          <p:nvPr>
            <p:ph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EXAM QUESTIONS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2017-08-21</a:t>
            </a:r>
            <a:endParaRPr/>
          </a:p>
        </p:txBody>
      </p:sp>
      <p:pic>
        <p:nvPicPr>
          <p:cNvPr id="328" name="Google Shape;3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750" y="1443995"/>
            <a:ext cx="8520599" cy="3388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2017-08-21</a:t>
            </a:r>
            <a:endParaRPr/>
          </a:p>
        </p:txBody>
      </p:sp>
      <p:pic>
        <p:nvPicPr>
          <p:cNvPr id="334" name="Google Shape;334;p22"/>
          <p:cNvPicPr preferRelativeResize="0"/>
          <p:nvPr/>
        </p:nvPicPr>
        <p:blipFill rotWithShape="1">
          <a:blip r:embed="rId3">
            <a:alphaModFix/>
          </a:blip>
          <a:srcRect b="0" l="0" r="0" t="52707"/>
          <a:stretch/>
        </p:blipFill>
        <p:spPr>
          <a:xfrm>
            <a:off x="1665600" y="1973190"/>
            <a:ext cx="5967599" cy="1122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2"/>
          <p:cNvPicPr preferRelativeResize="0"/>
          <p:nvPr/>
        </p:nvPicPr>
        <p:blipFill rotWithShape="1">
          <a:blip r:embed="rId3">
            <a:alphaModFix/>
          </a:blip>
          <a:srcRect b="70209" l="0" r="0" t="0"/>
          <a:stretch/>
        </p:blipFill>
        <p:spPr>
          <a:xfrm>
            <a:off x="1898475" y="1293850"/>
            <a:ext cx="5734725" cy="6793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2"/>
          <p:cNvSpPr txBox="1"/>
          <p:nvPr/>
        </p:nvSpPr>
        <p:spPr>
          <a:xfrm>
            <a:off x="311700" y="2701900"/>
            <a:ext cx="8675400" cy="19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800"/>
              <a:t>Answer</a:t>
            </a:r>
            <a:r>
              <a:rPr lang="sv"/>
              <a:t>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"/>
              <a:t>fd </a:t>
            </a:r>
            <a:r>
              <a:rPr lang="sv"/>
              <a:t>is a file descriptor that we get when we open the file that the module has been registered to.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"/>
              <a:t>JOSHUA_GET_QOUTE </a:t>
            </a:r>
            <a:r>
              <a:rPr lang="sv"/>
              <a:t>is an encoded instruction that describes what we wished to do, if we have inputted a buffer, and if it’s to be used for reading or writing.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"/>
              <a:t>buffer </a:t>
            </a:r>
            <a:r>
              <a:rPr lang="sv"/>
              <a:t>is a memory area where the module can read or write to.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In this example it’s reasonable to think that we request a quote and that the module will write this to </a:t>
            </a:r>
            <a:r>
              <a:rPr b="1" lang="sv"/>
              <a:t>buffer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2017-01-14</a:t>
            </a:r>
            <a:endParaRPr/>
          </a:p>
        </p:txBody>
      </p:sp>
      <p:pic>
        <p:nvPicPr>
          <p:cNvPr id="342" name="Google Shape;342;p23"/>
          <p:cNvPicPr preferRelativeResize="0"/>
          <p:nvPr/>
        </p:nvPicPr>
        <p:blipFill rotWithShape="1">
          <a:blip r:embed="rId3">
            <a:alphaModFix/>
          </a:blip>
          <a:srcRect b="50352" l="0" r="0" t="0"/>
          <a:stretch/>
        </p:blipFill>
        <p:spPr>
          <a:xfrm>
            <a:off x="304800" y="1490219"/>
            <a:ext cx="8839200" cy="91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2017-01-14</a:t>
            </a:r>
            <a:endParaRPr/>
          </a:p>
        </p:txBody>
      </p:sp>
      <p:pic>
        <p:nvPicPr>
          <p:cNvPr id="348" name="Google Shape;3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900" y="1359850"/>
            <a:ext cx="8839200" cy="184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2017-01-14</a:t>
            </a:r>
            <a:endParaRPr/>
          </a:p>
        </p:txBody>
      </p:sp>
      <p:pic>
        <p:nvPicPr>
          <p:cNvPr id="354" name="Google Shape;3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800" y="1253482"/>
            <a:ext cx="6958101" cy="3890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2017-01-14</a:t>
            </a:r>
            <a:endParaRPr/>
          </a:p>
        </p:txBody>
      </p:sp>
      <p:pic>
        <p:nvPicPr>
          <p:cNvPr id="360" name="Google Shape;3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4225" y="1174813"/>
            <a:ext cx="4997400" cy="279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487" y="4052450"/>
            <a:ext cx="7667024" cy="73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