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notesMasterIdLst>
    <p:notesMasterId r:id="rId18"/>
  </p:notesMasterIdLst>
  <p:sldIdLst>
    <p:sldId id="256" r:id="rId2"/>
    <p:sldId id="264" r:id="rId3"/>
    <p:sldId id="272" r:id="rId4"/>
    <p:sldId id="273" r:id="rId5"/>
    <p:sldId id="274" r:id="rId6"/>
    <p:sldId id="275" r:id="rId7"/>
    <p:sldId id="276" r:id="rId8"/>
    <p:sldId id="277" r:id="rId9"/>
    <p:sldId id="280" r:id="rId10"/>
    <p:sldId id="265" r:id="rId11"/>
    <p:sldId id="278" r:id="rId12"/>
    <p:sldId id="279" r:id="rId13"/>
    <p:sldId id="266" r:id="rId14"/>
    <p:sldId id="267" r:id="rId15"/>
    <p:sldId id="268" r:id="rId16"/>
    <p:sldId id="281" r:id="rId17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634" y="-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379711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7468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8102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3735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9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9528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36866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096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42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18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70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660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372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924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776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216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681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76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780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c.kth.se/utbildning/kth/kurser/DD1314/prgcl13/webbdelen/stil.cs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c.kth.se/utbildning/kth/kurser/DD1314/prgcl12/webbdelen/pynt.cs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sv-SE" sz="4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Programmeringteknik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640"/>
              </a:spcBef>
              <a:buClr>
                <a:srgbClr val="3F3F3F"/>
              </a:buClr>
              <a:buSzPct val="25000"/>
              <a:buFont typeface="Arial"/>
              <a:buNone/>
            </a:pPr>
            <a:r>
              <a:rPr lang="sv-SE" sz="3200" b="0" i="0" u="none" strike="noStrike" cap="none" baseline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Webbdelen 1</a:t>
            </a:r>
          </a:p>
          <a:p>
            <a:pPr marL="0" marR="0" lvl="0" indent="0" algn="ctr" rtl="0">
              <a:spcBef>
                <a:spcPts val="640"/>
              </a:spcBef>
              <a:buClr>
                <a:srgbClr val="3F3F3F"/>
              </a:buClr>
              <a:buSzPct val="25000"/>
              <a:buFont typeface="Arial"/>
              <a:buNone/>
            </a:pPr>
            <a:r>
              <a:rPr lang="sv-SE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HTML &amp; CSS</a:t>
            </a:r>
            <a:endParaRPr lang="sv-SE" sz="3200" b="0" i="0" u="none" strike="noStrike" cap="none" baseline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/>
              <a:t>HTML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sv-SE" b="1"/>
              <a:t>H</a:t>
            </a:r>
            <a:r>
              <a:rPr lang="sv-SE"/>
              <a:t>yper</a:t>
            </a:r>
            <a:r>
              <a:rPr lang="sv-SE" b="1"/>
              <a:t>T</a:t>
            </a:r>
            <a:r>
              <a:rPr lang="sv-SE"/>
              <a:t>ext </a:t>
            </a:r>
            <a:r>
              <a:rPr lang="sv-SE" b="1"/>
              <a:t>M</a:t>
            </a:r>
            <a:r>
              <a:rPr lang="sv-SE"/>
              <a:t>arkup </a:t>
            </a:r>
            <a:r>
              <a:rPr lang="sv-SE" b="1"/>
              <a:t>L</a:t>
            </a:r>
            <a:r>
              <a:rPr lang="sv-SE"/>
              <a:t>anguage</a:t>
            </a:r>
          </a:p>
          <a:p>
            <a:pPr lvl="0" rtl="0">
              <a:buNone/>
            </a:pPr>
            <a:r>
              <a:rPr lang="sv-SE"/>
              <a:t>Märker upp sidans innehåll så att webbläsaren kan avgöra hur innehållet ska visas.</a:t>
            </a:r>
          </a:p>
          <a:p>
            <a:pPr lvl="0" rtl="0">
              <a:buNone/>
            </a:pPr>
            <a:r>
              <a:rPr lang="sv-SE" i="1"/>
              <a:t>Taggar </a:t>
            </a:r>
            <a:r>
              <a:rPr lang="sv-SE"/>
              <a:t>omgivna av &lt;&gt;</a:t>
            </a:r>
          </a:p>
          <a:p>
            <a:pPr lvl="0" rtl="0">
              <a:buNone/>
            </a:pPr>
            <a:r>
              <a:rPr lang="sv-SE"/>
              <a:t>Ofta start- och sluttaggar, exempel:</a:t>
            </a:r>
          </a:p>
          <a:p>
            <a:pPr lvl="0" rtl="0">
              <a:buNone/>
            </a:pPr>
            <a:r>
              <a:rPr lang="sv-SE"/>
              <a:t>&lt;b&gt; Fetstil (bold) &lt;/b&gt;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html-filens delar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smtClean="0"/>
              <a:t>En webbsida kan innehålla följande delar:</a:t>
            </a:r>
          </a:p>
          <a:p>
            <a:r>
              <a:rPr lang="sv-SE" smtClean="0"/>
              <a:t>doctype-rad</a:t>
            </a:r>
          </a:p>
          <a:p>
            <a:r>
              <a:rPr lang="sv-SE" smtClean="0"/>
              <a:t>teckenkodningsinformation</a:t>
            </a:r>
          </a:p>
          <a:p>
            <a:r>
              <a:rPr lang="sv-SE" smtClean="0"/>
              <a:t>stilmall</a:t>
            </a:r>
          </a:p>
          <a:p>
            <a:r>
              <a:rPr lang="sv-SE" smtClean="0"/>
              <a:t>element (taggar med innehåll)</a:t>
            </a:r>
          </a:p>
          <a:p>
            <a:r>
              <a:rPr lang="sv-SE" smtClean="0"/>
              <a:t>text</a:t>
            </a:r>
          </a:p>
          <a:p>
            <a:r>
              <a:rPr lang="sv-SE" smtClean="0"/>
              <a:t>specialtecken</a:t>
            </a:r>
          </a:p>
          <a:p>
            <a:r>
              <a:rPr lang="sv-SE" smtClean="0"/>
              <a:t>kommentarer</a:t>
            </a:r>
          </a:p>
          <a:p>
            <a:pPr marL="0" indent="0">
              <a:buNone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244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doctype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/>
              <a:t>D</a:t>
            </a:r>
            <a:r>
              <a:rPr lang="sv-SE" smtClean="0"/>
              <a:t>octype-raden talar om vilken typ av dokument det är. </a:t>
            </a:r>
          </a:p>
          <a:p>
            <a:pPr marL="0" indent="0">
              <a:buNone/>
            </a:pPr>
            <a:r>
              <a:rPr lang="sv-SE" smtClean="0"/>
              <a:t>Den ska stå allra först och ser normalt ut så här:</a:t>
            </a:r>
          </a:p>
          <a:p>
            <a:pPr marL="0" indent="0">
              <a:buNone/>
            </a:pPr>
            <a:r>
              <a:rPr lang="sv-SE" b="1" smtClean="0"/>
              <a:t>&lt;!doctype html&gt;</a:t>
            </a:r>
          </a:p>
          <a:p>
            <a:pPr marL="0" indent="0">
              <a:buNone/>
            </a:pPr>
            <a:endParaRPr lang="sv-SE"/>
          </a:p>
          <a:p>
            <a:pPr marL="0" indent="0">
              <a:buNone/>
            </a:pPr>
            <a:r>
              <a:rPr lang="sv-SE" smtClean="0"/>
              <a:t>Denna rad syns </a:t>
            </a:r>
            <a:r>
              <a:rPr lang="sv-SE" i="1" smtClean="0"/>
              <a:t>inte</a:t>
            </a:r>
            <a:r>
              <a:rPr lang="sv-SE" smtClean="0"/>
              <a:t> när webbläsaren visar upp filen.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4772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teckenkodning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smtClean="0"/>
              <a:t>Om man inte skriver allt på engelska är det extra viktigt att ange teckenkodning.</a:t>
            </a:r>
            <a:endParaRPr lang="sv-SE"/>
          </a:p>
          <a:p>
            <a:pPr marL="0" indent="0">
              <a:buNone/>
            </a:pPr>
            <a:r>
              <a:rPr lang="sv-SE" smtClean="0"/>
              <a:t>Denna rad </a:t>
            </a:r>
            <a:r>
              <a:rPr lang="sv-SE"/>
              <a:t>ska stå </a:t>
            </a:r>
            <a:r>
              <a:rPr lang="sv-SE" smtClean="0"/>
              <a:t>direkt efter &lt;head&gt;:</a:t>
            </a:r>
            <a:endParaRPr lang="sv-SE"/>
          </a:p>
          <a:p>
            <a:pPr marL="0" indent="0">
              <a:buNone/>
            </a:pPr>
            <a:r>
              <a:rPr lang="sv-SE" b="1"/>
              <a:t>&lt;meta http-equiv="Content-Type" content="text/html; </a:t>
            </a:r>
            <a:r>
              <a:rPr lang="sv-SE" b="1" smtClean="0"/>
              <a:t>charset=UTF-8"&gt;</a:t>
            </a:r>
            <a:endParaRPr lang="sv-SE" smtClean="0"/>
          </a:p>
          <a:p>
            <a:pPr marL="0" indent="0">
              <a:buNone/>
            </a:pPr>
            <a:r>
              <a:rPr lang="sv-SE" smtClean="0"/>
              <a:t>...där </a:t>
            </a:r>
            <a:r>
              <a:rPr lang="sv-SE" b="1" smtClean="0"/>
              <a:t>UTF-8</a:t>
            </a:r>
            <a:r>
              <a:rPr lang="sv-SE" smtClean="0"/>
              <a:t> gäller på Ubuntu i labbsalarna (byt mot </a:t>
            </a:r>
            <a:r>
              <a:rPr lang="sv-SE" b="1" smtClean="0"/>
              <a:t>latin1 </a:t>
            </a:r>
            <a:r>
              <a:rPr lang="sv-SE" smtClean="0"/>
              <a:t>i Windows)</a:t>
            </a:r>
          </a:p>
          <a:p>
            <a:pPr marL="0" indent="0">
              <a:buNone/>
            </a:pPr>
            <a:r>
              <a:rPr lang="sv-SE" smtClean="0"/>
              <a:t>Denna </a:t>
            </a:r>
            <a:r>
              <a:rPr lang="sv-SE"/>
              <a:t>rad syns </a:t>
            </a:r>
            <a:r>
              <a:rPr lang="sv-SE" i="1"/>
              <a:t>inte</a:t>
            </a:r>
            <a:r>
              <a:rPr lang="sv-SE"/>
              <a:t> när webbläsaren visar upp </a:t>
            </a:r>
            <a:r>
              <a:rPr lang="sv-SE" smtClean="0"/>
              <a:t>filen, men den ser till att å,ä och ö bli rätt!</a:t>
            </a:r>
            <a:endParaRPr lang="sv-SE"/>
          </a:p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9348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stilmall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mtClean="0"/>
              <a:t>En stilmall (stylesheet) är en separat fil med info om typsnitt, färger mm</a:t>
            </a:r>
          </a:p>
          <a:p>
            <a:pPr marL="0" indent="0">
              <a:buNone/>
            </a:pPr>
            <a:r>
              <a:rPr lang="sv-SE" smtClean="0"/>
              <a:t>Denna rad ska också ligga under &lt;head&gt;:</a:t>
            </a:r>
          </a:p>
          <a:p>
            <a:pPr marL="0" indent="0">
              <a:buNone/>
            </a:pPr>
            <a:r>
              <a:rPr lang="en-US" b="1"/>
              <a:t>&lt;link rel="stylesheet" type="text/css" href="</a:t>
            </a:r>
            <a:r>
              <a:rPr lang="en-US" b="1">
                <a:hlinkClick r:id="rId2"/>
              </a:rPr>
              <a:t>stil.css</a:t>
            </a:r>
            <a:r>
              <a:rPr lang="en-US" b="1" smtClean="0"/>
              <a:t>"&gt;</a:t>
            </a:r>
          </a:p>
          <a:p>
            <a:pPr marL="0" indent="0">
              <a:buNone/>
            </a:pPr>
            <a:r>
              <a:rPr lang="sv-SE" smtClean="0"/>
              <a:t>Här är </a:t>
            </a:r>
            <a:r>
              <a:rPr lang="sv-SE" b="1" smtClean="0"/>
              <a:t>stil.css</a:t>
            </a:r>
            <a:r>
              <a:rPr lang="sv-SE" smtClean="0"/>
              <a:t> namnet på stilmall-filen.</a:t>
            </a:r>
          </a:p>
          <a:p>
            <a:pPr marL="0" indent="0">
              <a:buNone/>
            </a:pPr>
            <a:r>
              <a:rPr lang="sv-SE" smtClean="0"/>
              <a:t>CSS (=Cascading Style Sheets) är språket som stilmallen beskrivs i.</a:t>
            </a:r>
          </a:p>
        </p:txBody>
      </p:sp>
    </p:spTree>
    <p:extLst>
      <p:ext uri="{BB962C8B-B14F-4D97-AF65-F5344CB8AC3E}">
        <p14:creationId xmlns:p14="http://schemas.microsoft.com/office/powerpoint/2010/main" val="3497318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element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smtClean="0"/>
              <a:t>Huvuddelen av html-filen består av element.</a:t>
            </a:r>
          </a:p>
          <a:p>
            <a:pPr marL="0" indent="0">
              <a:buNone/>
            </a:pPr>
            <a:r>
              <a:rPr lang="sv-SE" smtClean="0"/>
              <a:t>Ett element är (oftast) starttag + innehåll + sluttag, t ex</a:t>
            </a:r>
          </a:p>
          <a:p>
            <a:pPr marL="0" indent="0">
              <a:buNone/>
            </a:pPr>
            <a:r>
              <a:rPr lang="sv-SE" b="1" smtClean="0"/>
              <a:t>&lt;pre&gt;</a:t>
            </a:r>
          </a:p>
          <a:p>
            <a:pPr marL="0" indent="0">
              <a:buNone/>
            </a:pPr>
            <a:r>
              <a:rPr lang="sv-SE" b="1" smtClean="0"/>
              <a:t>denna text skrivs ut</a:t>
            </a:r>
          </a:p>
          <a:p>
            <a:pPr marL="0" indent="0">
              <a:buNone/>
            </a:pPr>
            <a:r>
              <a:rPr lang="sv-SE" b="1" smtClean="0"/>
              <a:t>precis som den ser ut här -</a:t>
            </a:r>
          </a:p>
          <a:p>
            <a:pPr marL="0" indent="0">
              <a:buNone/>
            </a:pPr>
            <a:r>
              <a:rPr lang="sv-SE" b="1" smtClean="0"/>
              <a:t>radbyten också</a:t>
            </a:r>
          </a:p>
          <a:p>
            <a:pPr marL="0" indent="0">
              <a:buNone/>
            </a:pPr>
            <a:r>
              <a:rPr lang="sv-SE" b="1" smtClean="0"/>
              <a:t>&lt;/pre&gt;</a:t>
            </a:r>
          </a:p>
          <a:p>
            <a:pPr marL="0" indent="0">
              <a:buNone/>
            </a:pPr>
            <a:endParaRPr lang="sv-SE" smtClean="0"/>
          </a:p>
        </p:txBody>
      </p:sp>
    </p:spTree>
    <p:extLst>
      <p:ext uri="{BB962C8B-B14F-4D97-AF65-F5344CB8AC3E}">
        <p14:creationId xmlns:p14="http://schemas.microsoft.com/office/powerpoint/2010/main" val="4137873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void-element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mtClean="0"/>
              <a:t>Det finns även element som enbart består av </a:t>
            </a:r>
            <a:r>
              <a:rPr lang="sv-SE" i="1" smtClean="0"/>
              <a:t>en</a:t>
            </a:r>
            <a:r>
              <a:rPr lang="sv-SE" smtClean="0"/>
              <a:t> tag, tex</a:t>
            </a:r>
          </a:p>
          <a:p>
            <a:pPr marL="0" indent="0">
              <a:buNone/>
            </a:pPr>
            <a:r>
              <a:rPr lang="sv-SE" b="1" smtClean="0"/>
              <a:t>&lt; img src="bild.jpg"&gt;</a:t>
            </a:r>
          </a:p>
          <a:p>
            <a:pPr marL="0" indent="0">
              <a:buNone/>
            </a:pPr>
            <a:r>
              <a:rPr lang="sv-SE" smtClean="0"/>
              <a:t>som lägger in en bild på sidan.</a:t>
            </a:r>
          </a:p>
          <a:p>
            <a:pPr marL="0" indent="0">
              <a:buNone/>
            </a:pPr>
            <a:endParaRPr lang="sv-SE"/>
          </a:p>
          <a:p>
            <a:pPr marL="0" indent="0">
              <a:buNone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4335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attribut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2276872"/>
            <a:ext cx="7955280" cy="406908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sv-SE" smtClean="0"/>
              <a:t>Attribut i html fungerar som parametrar till elementet.</a:t>
            </a:r>
          </a:p>
          <a:p>
            <a:pPr marL="0" indent="0">
              <a:buNone/>
            </a:pPr>
            <a:r>
              <a:rPr lang="sv-SE" smtClean="0"/>
              <a:t>Det ser ut som när man skickar med default-parametrar i Python: attributets namn = värde</a:t>
            </a:r>
          </a:p>
          <a:p>
            <a:pPr marL="0" indent="0">
              <a:buNone/>
            </a:pPr>
            <a:r>
              <a:rPr lang="sv-SE" smtClean="0"/>
              <a:t>Exempel:</a:t>
            </a:r>
          </a:p>
          <a:p>
            <a:pPr marL="0" indent="0">
              <a:buNone/>
            </a:pPr>
            <a:r>
              <a:rPr lang="sv-SE"/>
              <a:t>&lt; img </a:t>
            </a:r>
            <a:r>
              <a:rPr lang="sv-SE" b="1"/>
              <a:t>src</a:t>
            </a:r>
            <a:r>
              <a:rPr lang="sv-SE" b="1" smtClean="0"/>
              <a:t>="katt.jpg"</a:t>
            </a:r>
            <a:r>
              <a:rPr lang="sv-SE" smtClean="0"/>
              <a:t> alt="söt katt" height="50" width="38" &gt;</a:t>
            </a:r>
          </a:p>
          <a:p>
            <a:pPr marL="0" indent="0">
              <a:buNone/>
            </a:pPr>
            <a:endParaRPr lang="sv-SE" smtClean="0"/>
          </a:p>
          <a:p>
            <a:pPr marL="0" indent="0">
              <a:buNone/>
            </a:pPr>
            <a:r>
              <a:rPr lang="sv-SE" smtClean="0"/>
              <a:t>Här är </a:t>
            </a:r>
            <a:r>
              <a:rPr lang="sv-SE" b="1" smtClean="0"/>
              <a:t>src</a:t>
            </a:r>
            <a:r>
              <a:rPr lang="sv-SE" smtClean="0"/>
              <a:t>, </a:t>
            </a:r>
            <a:r>
              <a:rPr lang="sv-SE" b="1" smtClean="0"/>
              <a:t>alt</a:t>
            </a:r>
            <a:r>
              <a:rPr lang="sv-SE" smtClean="0"/>
              <a:t>, </a:t>
            </a:r>
            <a:r>
              <a:rPr lang="sv-SE" b="1" smtClean="0"/>
              <a:t>height</a:t>
            </a:r>
            <a:r>
              <a:rPr lang="sv-SE" smtClean="0"/>
              <a:t> och </a:t>
            </a:r>
            <a:r>
              <a:rPr lang="sv-SE" b="1" smtClean="0"/>
              <a:t>width</a:t>
            </a:r>
            <a:r>
              <a:rPr lang="sv-SE" smtClean="0"/>
              <a:t> namnen på attributen.</a:t>
            </a:r>
          </a:p>
          <a:p>
            <a:pPr marL="0" indent="0">
              <a:buNone/>
            </a:pPr>
            <a:r>
              <a:rPr lang="sv-SE" b="1" smtClean="0"/>
              <a:t>"katt.jpg"</a:t>
            </a:r>
            <a:r>
              <a:rPr lang="sv-SE" smtClean="0"/>
              <a:t>,</a:t>
            </a:r>
            <a:r>
              <a:rPr lang="sv-SE" b="1" smtClean="0"/>
              <a:t> "söt katt"</a:t>
            </a:r>
            <a:r>
              <a:rPr lang="sv-SE" smtClean="0"/>
              <a:t>,</a:t>
            </a:r>
            <a:r>
              <a:rPr lang="sv-SE" b="1" smtClean="0"/>
              <a:t> "50 </a:t>
            </a:r>
            <a:r>
              <a:rPr lang="sv-SE" smtClean="0"/>
              <a:t>och</a:t>
            </a:r>
            <a:r>
              <a:rPr lang="sv-SE" b="1" smtClean="0"/>
              <a:t> "38"</a:t>
            </a:r>
            <a:r>
              <a:rPr lang="sv-SE" smtClean="0"/>
              <a:t> är värden.</a:t>
            </a:r>
            <a:endParaRPr lang="sv-SE"/>
          </a:p>
          <a:p>
            <a:pPr marL="0" indent="0">
              <a:buNone/>
            </a:pPr>
            <a:endParaRPr lang="sv-SE" smtClean="0"/>
          </a:p>
          <a:p>
            <a:pPr marL="0" indent="0">
              <a:buNone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0610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 smtClean="0"/>
              <a:t>text</a:t>
            </a:r>
            <a:endParaRPr lang="sv-SE"/>
          </a:p>
        </p:txBody>
      </p:sp>
      <p:sp>
        <p:nvSpPr>
          <p:cNvPr id="135" name="Shape 13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sv-SE" smtClean="0"/>
              <a:t>De flesta element innehåller text (där taggen talar om hur texten ska tolkas/visas av webbläsaren)</a:t>
            </a:r>
          </a:p>
          <a:p>
            <a:pPr lvl="0" rtl="0">
              <a:buNone/>
            </a:pPr>
            <a:r>
              <a:rPr lang="sv-SE" smtClean="0"/>
              <a:t>&lt;</a:t>
            </a:r>
            <a:r>
              <a:rPr lang="sv-SE"/>
              <a:t>h1&gt;</a:t>
            </a:r>
            <a:r>
              <a:rPr lang="sv-SE" b="1"/>
              <a:t>Stor rubrik</a:t>
            </a:r>
            <a:r>
              <a:rPr lang="sv-SE"/>
              <a:t>&lt;/h1&gt;</a:t>
            </a:r>
          </a:p>
          <a:p>
            <a:pPr lvl="0" rtl="0">
              <a:buNone/>
            </a:pPr>
            <a:r>
              <a:rPr lang="sv-SE"/>
              <a:t>&lt;h2&gt;</a:t>
            </a:r>
            <a:r>
              <a:rPr lang="sv-SE" b="1"/>
              <a:t>Mindre rubrik</a:t>
            </a:r>
            <a:r>
              <a:rPr lang="sv-SE"/>
              <a:t>&lt;/h2&gt;</a:t>
            </a:r>
          </a:p>
          <a:p>
            <a:pPr lvl="0" rtl="0">
              <a:buNone/>
            </a:pPr>
            <a:r>
              <a:rPr lang="sv-SE"/>
              <a:t>&lt;ul&gt;</a:t>
            </a:r>
          </a:p>
          <a:p>
            <a:pPr lvl="0" rtl="0">
              <a:buNone/>
            </a:pPr>
            <a:r>
              <a:rPr lang="sv-SE"/>
              <a:t>   &lt;li&gt;</a:t>
            </a:r>
            <a:r>
              <a:rPr lang="sv-SE" b="1"/>
              <a:t>Första </a:t>
            </a:r>
            <a:r>
              <a:rPr lang="sv-SE" b="1" smtClean="0"/>
              <a:t>punkten</a:t>
            </a:r>
            <a:r>
              <a:rPr lang="sv-SE" smtClean="0"/>
              <a:t>&lt;/li&gt;</a:t>
            </a:r>
            <a:endParaRPr lang="sv-SE"/>
          </a:p>
          <a:p>
            <a:pPr lvl="0" rtl="0">
              <a:buNone/>
            </a:pPr>
            <a:r>
              <a:rPr lang="sv-SE"/>
              <a:t>   &lt;li&gt;</a:t>
            </a:r>
            <a:r>
              <a:rPr lang="sv-SE" b="1"/>
              <a:t>Andra </a:t>
            </a:r>
            <a:r>
              <a:rPr lang="sv-SE" b="1" smtClean="0"/>
              <a:t>punkten</a:t>
            </a:r>
            <a:r>
              <a:rPr lang="sv-SE" smtClean="0"/>
              <a:t>&lt;/li&gt;</a:t>
            </a:r>
            <a:endParaRPr lang="sv-SE"/>
          </a:p>
          <a:p>
            <a:pPr>
              <a:buNone/>
            </a:pPr>
            <a:r>
              <a:rPr lang="sv-SE"/>
              <a:t>&lt;/ul&gt;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specialtecken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mtClean="0"/>
              <a:t>Specialtecken skrivs med inledande &amp;</a:t>
            </a:r>
          </a:p>
          <a:p>
            <a:pPr marL="0" indent="0">
              <a:buNone/>
            </a:pPr>
            <a:r>
              <a:rPr lang="sv-SE" smtClean="0"/>
              <a:t>Några exempel:</a:t>
            </a:r>
          </a:p>
          <a:p>
            <a:pPr marL="0" indent="0">
              <a:buNone/>
            </a:pPr>
            <a:endParaRPr lang="sv-SE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078296"/>
              </p:ext>
            </p:extLst>
          </p:nvPr>
        </p:nvGraphicFramePr>
        <p:xfrm>
          <a:off x="1524000" y="3215381"/>
          <a:ext cx="6096000" cy="3190380"/>
        </p:xfrm>
        <a:graphic>
          <a:graphicData uri="http://schemas.openxmlformats.org/drawingml/2006/table">
            <a:tbl>
              <a:tblPr firstRow="1" bandRow="1"/>
              <a:tblGrid>
                <a:gridCol w="3048000"/>
                <a:gridCol w="3048000"/>
              </a:tblGrid>
              <a:tr h="758660">
                <a:tc>
                  <a:txBody>
                    <a:bodyPr/>
                    <a:lstStyle/>
                    <a:p>
                      <a:r>
                        <a:rPr lang="sv-SE" smtClean="0"/>
                        <a:t>i html-filen</a:t>
                      </a:r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visas</a:t>
                      </a:r>
                      <a:r>
                        <a:rPr lang="sv-SE" baseline="0" smtClean="0"/>
                        <a:t> i webbläsaren</a:t>
                      </a:r>
                      <a:endParaRPr lang="sv-SE"/>
                    </a:p>
                  </a:txBody>
                  <a:tcPr/>
                </a:tc>
              </a:tr>
              <a:tr h="758660">
                <a:tc>
                  <a:txBody>
                    <a:bodyPr/>
                    <a:lstStyle/>
                    <a:p>
                      <a:r>
                        <a:rPr lang="sv-SE" b="1" smtClean="0"/>
                        <a:t>&amp;lt;</a:t>
                      </a:r>
                      <a:endParaRPr lang="sv-SE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&lt;</a:t>
                      </a:r>
                      <a:endParaRPr lang="sv-SE"/>
                    </a:p>
                  </a:txBody>
                  <a:tcPr/>
                </a:tc>
              </a:tr>
              <a:tr h="758660">
                <a:tc>
                  <a:txBody>
                    <a:bodyPr/>
                    <a:lstStyle/>
                    <a:p>
                      <a:r>
                        <a:rPr lang="sv-SE" b="1" smtClean="0"/>
                        <a:t>&amp;gt;</a:t>
                      </a:r>
                      <a:endParaRPr lang="sv-SE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&gt;</a:t>
                      </a:r>
                      <a:endParaRPr lang="sv-SE"/>
                    </a:p>
                  </a:txBody>
                  <a:tcPr/>
                </a:tc>
              </a:tr>
              <a:tr h="7586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mtClean="0"/>
                        <a:t>x </a:t>
                      </a:r>
                      <a:r>
                        <a:rPr lang="sv-SE" b="1" smtClean="0"/>
                        <a:t>&amp;nbsp; &amp;nbsp; &amp;nbsp; </a:t>
                      </a:r>
                      <a:r>
                        <a:rPr lang="sv-SE" smtClean="0"/>
                        <a:t>x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mtClean="0"/>
                    </a:p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mtClean="0"/>
                        <a:t>x   x</a:t>
                      </a:r>
                      <a:endParaRPr lang="sv-SE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136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kommentarer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smtClean="0"/>
              <a:t>Kommentarer skrivs inom &lt;!--      --&gt;</a:t>
            </a:r>
          </a:p>
          <a:p>
            <a:pPr marL="0" indent="0">
              <a:buNone/>
            </a:pPr>
            <a:r>
              <a:rPr lang="sv-SE" smtClean="0"/>
              <a:t>Exempel:</a:t>
            </a:r>
          </a:p>
          <a:p>
            <a:pPr marL="0" indent="0">
              <a:buNone/>
            </a:pPr>
            <a:r>
              <a:rPr lang="sv-SE" b="1" smtClean="0"/>
              <a:t>&lt;!--</a:t>
            </a:r>
          </a:p>
          <a:p>
            <a:pPr marL="0" indent="0">
              <a:buNone/>
            </a:pPr>
            <a:r>
              <a:rPr lang="sv-SE" smtClean="0"/>
              <a:t>Detta är en kommentar på flera</a:t>
            </a:r>
          </a:p>
          <a:p>
            <a:pPr marL="0" indent="0">
              <a:buNone/>
            </a:pPr>
            <a:r>
              <a:rPr lang="sv-SE" smtClean="0"/>
              <a:t>rader,</a:t>
            </a:r>
          </a:p>
          <a:p>
            <a:pPr marL="0" indent="0">
              <a:buNone/>
            </a:pPr>
            <a:r>
              <a:rPr lang="sv-SE" smtClean="0"/>
              <a:t>och det som skrivs här visas inte</a:t>
            </a:r>
          </a:p>
          <a:p>
            <a:pPr marL="0" indent="0">
              <a:buNone/>
            </a:pPr>
            <a:r>
              <a:rPr lang="sv-SE" smtClean="0"/>
              <a:t>av webbläsaren</a:t>
            </a:r>
          </a:p>
          <a:p>
            <a:pPr marL="0" indent="0">
              <a:buNone/>
            </a:pPr>
            <a:r>
              <a:rPr lang="sv-SE" b="1" smtClean="0"/>
              <a:t>--&gt;</a:t>
            </a:r>
            <a:endParaRPr lang="sv-SE" b="1"/>
          </a:p>
        </p:txBody>
      </p:sp>
    </p:spTree>
    <p:extLst>
      <p:ext uri="{BB962C8B-B14F-4D97-AF65-F5344CB8AC3E}">
        <p14:creationId xmlns:p14="http://schemas.microsoft.com/office/powerpoint/2010/main" val="3908923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/>
              <a:t>HTML - länkar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sv-SE"/>
              <a:t>I länk-taggen skriver man </a:t>
            </a:r>
          </a:p>
          <a:p>
            <a:pPr lvl="0" rtl="0">
              <a:buNone/>
            </a:pPr>
            <a:r>
              <a:rPr lang="sv-SE"/>
              <a:t>* webbadressen till den andra sidan</a:t>
            </a:r>
          </a:p>
          <a:p>
            <a:pPr lvl="0" rtl="0">
              <a:buNone/>
            </a:pPr>
            <a:r>
              <a:rPr lang="sv-SE"/>
              <a:t>  (här fil på samma katalog)</a:t>
            </a:r>
          </a:p>
          <a:p>
            <a:pPr lvl="0" rtl="0">
              <a:buNone/>
            </a:pPr>
            <a:r>
              <a:rPr lang="sv-SE"/>
              <a:t>* den text som ska visas</a:t>
            </a:r>
          </a:p>
          <a:p>
            <a:pPr lvl="0" rtl="0">
              <a:buNone/>
            </a:pPr>
            <a:r>
              <a:rPr lang="sv-SE" b="1"/>
              <a:t>&lt;a href="annanSida.html"&gt;annan sida&lt;/a&gt;</a:t>
            </a:r>
          </a:p>
          <a:p>
            <a:pPr marL="0" indent="0">
              <a:buNone/>
            </a:pPr>
            <a:endParaRPr lang="sv-SE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/>
              <a:t>CSS</a:t>
            </a:r>
          </a:p>
        </p:txBody>
      </p:sp>
      <p:sp>
        <p:nvSpPr>
          <p:cNvPr id="147" name="Shape 14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sv-SE" b="1"/>
              <a:t>C</a:t>
            </a:r>
            <a:r>
              <a:rPr lang="sv-SE"/>
              <a:t>ascading </a:t>
            </a:r>
            <a:r>
              <a:rPr lang="sv-SE" b="1"/>
              <a:t>S</a:t>
            </a:r>
            <a:r>
              <a:rPr lang="sv-SE"/>
              <a:t>tyle </a:t>
            </a:r>
            <a:r>
              <a:rPr lang="sv-SE" b="1"/>
              <a:t>S</a:t>
            </a:r>
            <a:r>
              <a:rPr lang="sv-SE"/>
              <a:t>heets</a:t>
            </a:r>
          </a:p>
          <a:p>
            <a:pPr lvl="0" rtl="0">
              <a:buNone/>
            </a:pPr>
            <a:r>
              <a:rPr lang="sv-SE"/>
              <a:t>Används för att ange hur olika element på webbsidan ska se ut.</a:t>
            </a:r>
          </a:p>
          <a:p>
            <a:pPr lvl="0" rtl="0">
              <a:buNone/>
            </a:pPr>
            <a:r>
              <a:rPr lang="sv-SE"/>
              <a:t>Hämta in i html-filen så här:</a:t>
            </a:r>
          </a:p>
          <a:p>
            <a:pPr>
              <a:buNone/>
            </a:pPr>
            <a:r>
              <a:rPr lang="sv-SE" sz="180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&lt;link </a:t>
            </a:r>
            <a:r>
              <a:rPr lang="sv-SE"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rel</a:t>
            </a:r>
            <a:r>
              <a:rPr lang="sv-SE" sz="180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 = "</a:t>
            </a:r>
            <a:r>
              <a:rPr lang="sv-SE"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stylesheet</a:t>
            </a:r>
            <a:r>
              <a:rPr lang="sv-SE" sz="180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" </a:t>
            </a:r>
            <a:r>
              <a:rPr lang="sv-SE"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type</a:t>
            </a:r>
            <a:r>
              <a:rPr lang="sv-SE" sz="180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 = "</a:t>
            </a:r>
            <a:r>
              <a:rPr lang="sv-SE"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text/css</a:t>
            </a:r>
            <a:r>
              <a:rPr lang="sv-SE" sz="180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" </a:t>
            </a:r>
            <a:r>
              <a:rPr lang="sv-SE"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href</a:t>
            </a:r>
            <a:r>
              <a:rPr lang="sv-SE" sz="180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 = "</a:t>
            </a:r>
            <a:r>
              <a:rPr lang="sv-SE" sz="18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3"/>
              </a:rPr>
              <a:t>pynt.css</a:t>
            </a:r>
            <a:r>
              <a:rPr lang="sv-SE" sz="180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"/&gt;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/>
              <a:t>CSS - exempel</a:t>
            </a:r>
          </a:p>
        </p:txBody>
      </p:sp>
      <p:sp>
        <p:nvSpPr>
          <p:cNvPr id="153" name="Shape 15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sv-SE" dirty="0" err="1"/>
              <a:t>body</a:t>
            </a:r>
            <a:r>
              <a:rPr lang="sv-SE" dirty="0"/>
              <a:t> {</a:t>
            </a:r>
            <a:br>
              <a:rPr lang="sv-SE" dirty="0"/>
            </a:br>
            <a:r>
              <a:rPr lang="sv-SE" dirty="0"/>
              <a:t>	color</a:t>
            </a:r>
            <a:r>
              <a:rPr lang="sv-SE"/>
              <a:t>: </a:t>
            </a:r>
            <a:r>
              <a:rPr lang="sv-SE" err="1"/>
              <a:t>d</a:t>
            </a:r>
            <a:r>
              <a:rPr lang="sv-SE" smtClean="0"/>
              <a:t>arkblue; </a:t>
            </a:r>
            <a:r>
              <a:rPr lang="sv-SE" dirty="0"/>
              <a:t/>
            </a:r>
            <a:br>
              <a:rPr lang="sv-SE" dirty="0"/>
            </a:br>
            <a:r>
              <a:rPr lang="sv-SE"/>
              <a:t>	</a:t>
            </a:r>
            <a:r>
              <a:rPr lang="sv-SE" smtClean="0"/>
              <a:t>background-color: </a:t>
            </a:r>
            <a:r>
              <a:rPr lang="sv-SE" smtClean="0"/>
              <a:t>l</a:t>
            </a:r>
            <a:r>
              <a:rPr lang="sv-SE" smtClean="0"/>
              <a:t>ightblue;                                  	</a:t>
            </a:r>
            <a:r>
              <a:rPr lang="sv-SE" smtClean="0"/>
              <a:t>font-family: Times;</a:t>
            </a:r>
            <a:r>
              <a:rPr lang="sv-SE" smtClean="0"/>
              <a:t>                              	font-size: 16px; </a:t>
            </a:r>
            <a:r>
              <a:rPr lang="sv-SE" dirty="0"/>
              <a:t/>
            </a:r>
            <a:br>
              <a:rPr lang="sv-SE" dirty="0"/>
            </a:br>
            <a:r>
              <a:rPr lang="sv-SE" dirty="0"/>
              <a:t>}</a:t>
            </a:r>
          </a:p>
          <a:p>
            <a:endParaRPr lang="sv-SE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Egenskaper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i="1" smtClean="0"/>
              <a:t>color, background-color, font-family, font-size är </a:t>
            </a:r>
            <a:r>
              <a:rPr lang="sv-SE" smtClean="0"/>
              <a:t>exempel på egenskaper.</a:t>
            </a:r>
            <a:endParaRPr lang="sv-SE"/>
          </a:p>
          <a:p>
            <a:pPr marL="0" indent="0">
              <a:buNone/>
            </a:pPr>
            <a:r>
              <a:rPr lang="sv-SE" smtClean="0"/>
              <a:t>Vilka egenskaper finns? Se</a:t>
            </a:r>
          </a:p>
          <a:p>
            <a:pPr marL="0" indent="0">
              <a:buNone/>
            </a:pPr>
            <a:r>
              <a:rPr lang="en-US" u="sng" smtClean="0"/>
              <a:t>http://www.w3.org/TR/css-2010/#properties</a:t>
            </a:r>
            <a:endParaRPr lang="en-US" u="sng"/>
          </a:p>
        </p:txBody>
      </p:sp>
    </p:spTree>
    <p:extLst>
      <p:ext uri="{BB962C8B-B14F-4D97-AF65-F5344CB8AC3E}">
        <p14:creationId xmlns:p14="http://schemas.microsoft.com/office/powerpoint/2010/main" val="3358689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477</TotalTime>
  <Words>600</Words>
  <Application>Microsoft Office PowerPoint</Application>
  <PresentationFormat>Bildspel på skärmen (4:3)</PresentationFormat>
  <Paragraphs>101</Paragraphs>
  <Slides>16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17" baseType="lpstr">
      <vt:lpstr>Office-tema</vt:lpstr>
      <vt:lpstr>Programmeringteknik</vt:lpstr>
      <vt:lpstr>HTML</vt:lpstr>
      <vt:lpstr>html-filens delar</vt:lpstr>
      <vt:lpstr>doctype</vt:lpstr>
      <vt:lpstr>teckenkodning</vt:lpstr>
      <vt:lpstr>stilmall</vt:lpstr>
      <vt:lpstr>element</vt:lpstr>
      <vt:lpstr>void-element</vt:lpstr>
      <vt:lpstr>attribut</vt:lpstr>
      <vt:lpstr>text</vt:lpstr>
      <vt:lpstr>specialtecken</vt:lpstr>
      <vt:lpstr>kommentarer</vt:lpstr>
      <vt:lpstr>HTML - länkar</vt:lpstr>
      <vt:lpstr>CSS</vt:lpstr>
      <vt:lpstr>CSS - exempel</vt:lpstr>
      <vt:lpstr>Egenskaper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Programmeringteknik</dc:title>
  <dc:creator>Linda</dc:creator>
  <cp:lastModifiedBy>Linda</cp:lastModifiedBy>
  <cp:revision>25</cp:revision>
  <dcterms:modified xsi:type="dcterms:W3CDTF">2015-05-04T08:16:29Z</dcterms:modified>
</cp:coreProperties>
</file>