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72" r:id="rId2"/>
    <p:sldId id="258" r:id="rId3"/>
    <p:sldId id="260" r:id="rId4"/>
    <p:sldId id="273" r:id="rId5"/>
    <p:sldId id="290" r:id="rId6"/>
    <p:sldId id="277" r:id="rId7"/>
    <p:sldId id="297" r:id="rId8"/>
    <p:sldId id="266" r:id="rId9"/>
    <p:sldId id="281" r:id="rId10"/>
    <p:sldId id="283" r:id="rId11"/>
    <p:sldId id="299" r:id="rId12"/>
  </p:sldIdLst>
  <p:sldSz cx="12192000" cy="6858000"/>
  <p:notesSz cx="6797675" cy="9926638"/>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8AF"/>
    <a:srgbClr val="5CCBCD"/>
    <a:srgbClr val="999999"/>
    <a:srgbClr val="767171"/>
    <a:srgbClr val="1EC7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815"/>
    <p:restoredTop sz="48568" autoAdjust="0"/>
  </p:normalViewPr>
  <p:slideViewPr>
    <p:cSldViewPr snapToGrid="0" snapToObjects="1">
      <p:cViewPr varScale="1">
        <p:scale>
          <a:sx n="39" d="100"/>
          <a:sy n="39" d="100"/>
        </p:scale>
        <p:origin x="437"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v-S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Blad1!$B$1</c:f>
              <c:strCache>
                <c:ptCount val="1"/>
                <c:pt idx="0">
                  <c:v>Kolumn1</c:v>
                </c:pt>
              </c:strCache>
            </c:strRef>
          </c:tx>
          <c:spPr>
            <a:solidFill>
              <a:schemeClr val="accent2"/>
            </a:solidFill>
            <a:ln>
              <a:noFill/>
            </a:ln>
            <a:effectLst/>
          </c:spPr>
          <c:invertIfNegative val="0"/>
          <c:cat>
            <c:numRef>
              <c:f>Blad1!$A$2:$A$7</c:f>
              <c:numCache>
                <c:formatCode>General</c:formatCode>
                <c:ptCount val="6"/>
                <c:pt idx="0">
                  <c:v>1</c:v>
                </c:pt>
                <c:pt idx="1">
                  <c:v>2</c:v>
                </c:pt>
                <c:pt idx="2">
                  <c:v>3</c:v>
                </c:pt>
                <c:pt idx="3">
                  <c:v>4</c:v>
                </c:pt>
                <c:pt idx="4">
                  <c:v>5</c:v>
                </c:pt>
                <c:pt idx="5">
                  <c:v>6</c:v>
                </c:pt>
              </c:numCache>
            </c:numRef>
          </c:cat>
          <c:val>
            <c:numRef>
              <c:f>Blad1!$B$2:$B$7</c:f>
              <c:numCache>
                <c:formatCode>0</c:formatCode>
                <c:ptCount val="6"/>
                <c:pt idx="0">
                  <c:v>0</c:v>
                </c:pt>
                <c:pt idx="1">
                  <c:v>4</c:v>
                </c:pt>
                <c:pt idx="2">
                  <c:v>4</c:v>
                </c:pt>
                <c:pt idx="3">
                  <c:v>10</c:v>
                </c:pt>
                <c:pt idx="4">
                  <c:v>9</c:v>
                </c:pt>
                <c:pt idx="5">
                  <c:v>2</c:v>
                </c:pt>
              </c:numCache>
            </c:numRef>
          </c:val>
          <c:extLst>
            <c:ext xmlns:c16="http://schemas.microsoft.com/office/drawing/2014/chart" uri="{C3380CC4-5D6E-409C-BE32-E72D297353CC}">
              <c16:uniqueId val="{00000000-7BC3-134C-9B74-2D34945FAB10}"/>
            </c:ext>
          </c:extLst>
        </c:ser>
        <c:ser>
          <c:idx val="1"/>
          <c:order val="1"/>
          <c:tx>
            <c:strRef>
              <c:f>Blad1!$C$1</c:f>
              <c:strCache>
                <c:ptCount val="1"/>
                <c:pt idx="0">
                  <c:v>Kolumn2</c:v>
                </c:pt>
              </c:strCache>
            </c:strRef>
          </c:tx>
          <c:spPr>
            <a:solidFill>
              <a:srgbClr val="1EC7D1"/>
            </a:solidFill>
            <a:ln>
              <a:noFill/>
            </a:ln>
            <a:effectLst/>
          </c:spPr>
          <c:invertIfNegative val="0"/>
          <c:cat>
            <c:numRef>
              <c:f>Blad1!$A$2:$A$7</c:f>
              <c:numCache>
                <c:formatCode>General</c:formatCode>
                <c:ptCount val="6"/>
                <c:pt idx="0">
                  <c:v>1</c:v>
                </c:pt>
                <c:pt idx="1">
                  <c:v>2</c:v>
                </c:pt>
                <c:pt idx="2">
                  <c:v>3</c:v>
                </c:pt>
                <c:pt idx="3">
                  <c:v>4</c:v>
                </c:pt>
                <c:pt idx="4">
                  <c:v>5</c:v>
                </c:pt>
                <c:pt idx="5">
                  <c:v>6</c:v>
                </c:pt>
              </c:numCache>
            </c:numRef>
          </c:cat>
          <c:val>
            <c:numRef>
              <c:f>Blad1!$C$2:$C$7</c:f>
              <c:numCache>
                <c:formatCode>General</c:formatCode>
                <c:ptCount val="6"/>
                <c:pt idx="0">
                  <c:v>0</c:v>
                </c:pt>
                <c:pt idx="1">
                  <c:v>1</c:v>
                </c:pt>
                <c:pt idx="2">
                  <c:v>3</c:v>
                </c:pt>
                <c:pt idx="3">
                  <c:v>5</c:v>
                </c:pt>
                <c:pt idx="4">
                  <c:v>7</c:v>
                </c:pt>
                <c:pt idx="5">
                  <c:v>13</c:v>
                </c:pt>
              </c:numCache>
            </c:numRef>
          </c:val>
          <c:extLst>
            <c:ext xmlns:c16="http://schemas.microsoft.com/office/drawing/2014/chart" uri="{C3380CC4-5D6E-409C-BE32-E72D297353CC}">
              <c16:uniqueId val="{00000000-C1E6-BF47-8263-2D345AE13B76}"/>
            </c:ext>
          </c:extLst>
        </c:ser>
        <c:dLbls>
          <c:showLegendKey val="0"/>
          <c:showVal val="0"/>
          <c:showCatName val="0"/>
          <c:showSerName val="0"/>
          <c:showPercent val="0"/>
          <c:showBubbleSize val="0"/>
        </c:dLbls>
        <c:gapWidth val="219"/>
        <c:overlap val="-27"/>
        <c:axId val="714397343"/>
        <c:axId val="714399039"/>
      </c:barChart>
      <c:catAx>
        <c:axId val="7143973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sv-SE"/>
          </a:p>
        </c:txPr>
        <c:crossAx val="714399039"/>
        <c:crosses val="autoZero"/>
        <c:auto val="1"/>
        <c:lblAlgn val="ctr"/>
        <c:lblOffset val="100"/>
        <c:noMultiLvlLbl val="0"/>
      </c:catAx>
      <c:valAx>
        <c:axId val="714399039"/>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sv-SE"/>
          </a:p>
        </c:txPr>
        <c:crossAx val="714397343"/>
        <c:crosses val="autoZero"/>
        <c:crossBetween val="between"/>
      </c:valAx>
      <c:spPr>
        <a:solidFill>
          <a:schemeClr val="bg1"/>
        </a:solid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400">
          <a:solidFill>
            <a:schemeClr val="bg1"/>
          </a:solidFill>
        </a:defRPr>
      </a:pPr>
      <a:endParaRPr lang="sv-S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A0356DF-A8A5-A241-A096-7618AFD3F9FE}" type="datetimeFigureOut">
              <a:rPr lang="sv-SE" smtClean="0"/>
              <a:t>2018-05-23</a:t>
            </a:fld>
            <a:endParaRPr lang="sv-SE"/>
          </a:p>
        </p:txBody>
      </p:sp>
      <p:sp>
        <p:nvSpPr>
          <p:cNvPr id="4" name="Platshållare för bildobjekt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FEBE92EE-F1E7-DD45-989D-F7C8E8AA953C}" type="slidenum">
              <a:rPr lang="sv-SE" smtClean="0"/>
              <a:t>‹#›</a:t>
            </a:fld>
            <a:endParaRPr lang="sv-SE"/>
          </a:p>
        </p:txBody>
      </p:sp>
    </p:spTree>
    <p:extLst>
      <p:ext uri="{BB962C8B-B14F-4D97-AF65-F5344CB8AC3E}">
        <p14:creationId xmlns:p14="http://schemas.microsoft.com/office/powerpoint/2010/main" val="12943155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FEBE92EE-F1E7-DD45-989D-F7C8E8AA953C}" type="slidenum">
              <a:rPr lang="sv-SE" smtClean="0"/>
              <a:t>1</a:t>
            </a:fld>
            <a:endParaRPr lang="sv-SE"/>
          </a:p>
        </p:txBody>
      </p:sp>
    </p:spTree>
    <p:extLst>
      <p:ext uri="{BB962C8B-B14F-4D97-AF65-F5344CB8AC3E}">
        <p14:creationId xmlns:p14="http://schemas.microsoft.com/office/powerpoint/2010/main" val="35380323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400" dirty="0"/>
              <a:t>Vi har idag 150 medverkande arbetsgivare på 50 orter och har sedan 2016 förmedlat</a:t>
            </a:r>
            <a:r>
              <a:rPr lang="sv-SE" sz="1400" baseline="0" dirty="0"/>
              <a:t> över 300 praktikplatser. </a:t>
            </a:r>
          </a:p>
          <a:p>
            <a:pPr marL="0" marR="0" indent="0" algn="l" defTabSz="914400" rtl="0" eaLnBrk="1" fontAlgn="auto" latinLnBrk="0" hangingPunct="1">
              <a:lnSpc>
                <a:spcPct val="100000"/>
              </a:lnSpc>
              <a:spcBef>
                <a:spcPts val="0"/>
              </a:spcBef>
              <a:spcAft>
                <a:spcPts val="0"/>
              </a:spcAft>
              <a:buClrTx/>
              <a:buSzTx/>
              <a:buFontTx/>
              <a:buNone/>
              <a:tabLst/>
              <a:defRPr/>
            </a:pPr>
            <a:endParaRPr lang="sv-SE" sz="140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sv-SE" sz="1400" baseline="0" dirty="0"/>
              <a:t>NU HOPPAS VI ATT UNIVERSITETSSVERIGE ska se potentialen i detta och följa med oss på tåget.</a:t>
            </a:r>
          </a:p>
          <a:p>
            <a:pPr marL="0" marR="0" indent="0" algn="l" defTabSz="914400" rtl="0" eaLnBrk="1" fontAlgn="auto" latinLnBrk="0" hangingPunct="1">
              <a:lnSpc>
                <a:spcPct val="100000"/>
              </a:lnSpc>
              <a:spcBef>
                <a:spcPts val="0"/>
              </a:spcBef>
              <a:spcAft>
                <a:spcPts val="0"/>
              </a:spcAft>
              <a:buClrTx/>
              <a:buSzTx/>
              <a:buFontTx/>
              <a:buNone/>
              <a:tabLst/>
              <a:defRPr/>
            </a:pPr>
            <a:endParaRPr lang="sv-SE" sz="140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sv-SE" sz="1400" baseline="0" dirty="0"/>
              <a:t>Därför är det min förhoppning att ni efter detta mötet:</a:t>
            </a:r>
          </a:p>
          <a:p>
            <a:pPr marL="0" marR="0" indent="0" algn="l" defTabSz="914400" rtl="0" eaLnBrk="1" fontAlgn="auto" latinLnBrk="0" hangingPunct="1">
              <a:lnSpc>
                <a:spcPct val="100000"/>
              </a:lnSpc>
              <a:spcBef>
                <a:spcPts val="0"/>
              </a:spcBef>
              <a:spcAft>
                <a:spcPts val="0"/>
              </a:spcAft>
              <a:buClrTx/>
              <a:buSzTx/>
              <a:buFontTx/>
              <a:buNone/>
              <a:tabLst/>
              <a:defRPr/>
            </a:pPr>
            <a:endParaRPr lang="sv-SE" sz="1400" baseline="0" dirty="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sv-SE" sz="1400" baseline="0" dirty="0"/>
              <a:t>Ställer er positiva till medverkande i Jobbsprånget hos era institutioner</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sv-SE" sz="1400" baseline="0" dirty="0"/>
              <a:t>Informerar respektive institution att ni uppmuntrar deltagande i Jobbsprånget</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sv-SE" sz="1400" baseline="0" dirty="0"/>
              <a:t>Jag bistår naturligtvis med informationsmaterial som ni kan skicka ut och ni hänvisar såklart de praktiska kontakterna till mig.</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sv-SE" sz="140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sv-SE" sz="1400" baseline="0" dirty="0"/>
              <a:t>Frågor?</a:t>
            </a:r>
            <a:endParaRPr lang="sv-SE" sz="1400" dirty="0"/>
          </a:p>
          <a:p>
            <a:endParaRPr lang="sv-SE" dirty="0"/>
          </a:p>
          <a:p>
            <a:pPr marL="171450" indent="-171450">
              <a:buFontTx/>
              <a:buChar char="-"/>
            </a:pPr>
            <a:r>
              <a:rPr lang="sv-SE" dirty="0"/>
              <a:t>Annons senast 20 juni</a:t>
            </a:r>
          </a:p>
          <a:p>
            <a:pPr marL="171450" indent="-171450">
              <a:buFontTx/>
              <a:buChar char="-"/>
            </a:pPr>
            <a:r>
              <a:rPr lang="sv-SE" dirty="0"/>
              <a:t>Rekrytering kandidater augusti</a:t>
            </a:r>
          </a:p>
          <a:p>
            <a:pPr marL="171450" indent="-171450">
              <a:buFontTx/>
              <a:buChar char="-"/>
            </a:pPr>
            <a:r>
              <a:rPr lang="sv-SE" dirty="0"/>
              <a:t>Handledarträff september </a:t>
            </a:r>
          </a:p>
          <a:p>
            <a:pPr marL="171450" indent="-171450">
              <a:buFontTx/>
              <a:buChar char="-"/>
            </a:pPr>
            <a:r>
              <a:rPr lang="sv-SE" dirty="0"/>
              <a:t>Praktikstart sep/okt</a:t>
            </a:r>
          </a:p>
          <a:p>
            <a:pPr marL="171450" indent="-171450">
              <a:buFontTx/>
              <a:buChar char="-"/>
            </a:pPr>
            <a:endParaRPr lang="sv-SE" dirty="0"/>
          </a:p>
          <a:p>
            <a:pPr marL="171450" indent="-171450">
              <a:buFontTx/>
              <a:buChar char="-"/>
            </a:pPr>
            <a:endParaRPr lang="sv-SE" dirty="0"/>
          </a:p>
          <a:p>
            <a:pPr marL="0" indent="0">
              <a:buFontTx/>
              <a:buNone/>
            </a:pPr>
            <a:endParaRPr lang="sv-SE" dirty="0"/>
          </a:p>
        </p:txBody>
      </p:sp>
      <p:sp>
        <p:nvSpPr>
          <p:cNvPr id="4" name="Platshållare för bildnummer 3"/>
          <p:cNvSpPr>
            <a:spLocks noGrp="1"/>
          </p:cNvSpPr>
          <p:nvPr>
            <p:ph type="sldNum" sz="quarter" idx="10"/>
          </p:nvPr>
        </p:nvSpPr>
        <p:spPr/>
        <p:txBody>
          <a:bodyPr/>
          <a:lstStyle/>
          <a:p>
            <a:fld id="{FEBE92EE-F1E7-DD45-989D-F7C8E8AA953C}" type="slidenum">
              <a:rPr lang="sv-SE" smtClean="0"/>
              <a:t>10</a:t>
            </a:fld>
            <a:endParaRPr lang="sv-SE"/>
          </a:p>
        </p:txBody>
      </p:sp>
    </p:spTree>
    <p:extLst>
      <p:ext uri="{BB962C8B-B14F-4D97-AF65-F5344CB8AC3E}">
        <p14:creationId xmlns:p14="http://schemas.microsoft.com/office/powerpoint/2010/main" val="34355835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aseline="0" dirty="0"/>
              <a:t>Med Jobbsprånget har vi lyckats kapa tiden det tar för en nyanländ akademiker att komma in på arbetsmarknaden från 5-10 år till 5 månader! </a:t>
            </a:r>
          </a:p>
          <a:p>
            <a:r>
              <a:rPr lang="sv-SE" baseline="0" dirty="0"/>
              <a:t>Nyligen har vi därför fått </a:t>
            </a:r>
            <a:r>
              <a:rPr lang="sv-SE" baseline="0" dirty="0" err="1"/>
              <a:t>finansering</a:t>
            </a:r>
            <a:r>
              <a:rPr lang="sv-SE" baseline="0" dirty="0"/>
              <a:t> av regeringen och </a:t>
            </a:r>
            <a:r>
              <a:rPr lang="sv-SE" baseline="0" dirty="0" err="1"/>
              <a:t>Wallenbergsstiftelsen</a:t>
            </a:r>
            <a:r>
              <a:rPr lang="sv-SE" baseline="0" dirty="0"/>
              <a:t> för att driva projektet vidare under kommande fyra år.</a:t>
            </a:r>
          </a:p>
          <a:p>
            <a:endParaRPr lang="sv-SE" baseline="0" dirty="0"/>
          </a:p>
          <a:p>
            <a:r>
              <a:rPr lang="sv-SE" baseline="0" dirty="0"/>
              <a:t>Damberg sa följande i samband med </a:t>
            </a:r>
            <a:r>
              <a:rPr lang="sv-SE" baseline="0" dirty="0" err="1"/>
              <a:t>finanseringsbeslutet</a:t>
            </a:r>
            <a:r>
              <a:rPr lang="sv-SE" baseline="0" dirty="0"/>
              <a:t>:</a:t>
            </a:r>
          </a:p>
          <a:p>
            <a:endParaRPr lang="sv-SE" baseline="0" dirty="0"/>
          </a:p>
          <a:p>
            <a:endParaRPr lang="sv-SE" dirty="0"/>
          </a:p>
        </p:txBody>
      </p:sp>
      <p:sp>
        <p:nvSpPr>
          <p:cNvPr id="4" name="Platshållare för bildnummer 3"/>
          <p:cNvSpPr>
            <a:spLocks noGrp="1"/>
          </p:cNvSpPr>
          <p:nvPr>
            <p:ph type="sldNum" sz="quarter" idx="10"/>
          </p:nvPr>
        </p:nvSpPr>
        <p:spPr/>
        <p:txBody>
          <a:bodyPr/>
          <a:lstStyle/>
          <a:p>
            <a:fld id="{FEBE92EE-F1E7-DD45-989D-F7C8E8AA953C}" type="slidenum">
              <a:rPr lang="sv-SE" smtClean="0"/>
              <a:t>11</a:t>
            </a:fld>
            <a:endParaRPr lang="sv-SE"/>
          </a:p>
        </p:txBody>
      </p:sp>
    </p:spTree>
    <p:extLst>
      <p:ext uri="{BB962C8B-B14F-4D97-AF65-F5344CB8AC3E}">
        <p14:creationId xmlns:p14="http://schemas.microsoft.com/office/powerpoint/2010/main" val="39242020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400" kern="1200" dirty="0">
                <a:solidFill>
                  <a:schemeClr val="tx1"/>
                </a:solidFill>
                <a:latin typeface="Arial"/>
                <a:ea typeface="+mn-ea"/>
                <a:cs typeface="Arial"/>
              </a:rPr>
              <a:t>En oberoende akademi som bygger broar mellan forskning, näringsliv och politik. </a:t>
            </a:r>
          </a:p>
          <a:p>
            <a:endParaRPr lang="sv-SE" sz="1400" kern="1200" dirty="0">
              <a:solidFill>
                <a:schemeClr val="tx1"/>
              </a:solidFill>
              <a:latin typeface="Arial"/>
              <a:ea typeface="+mn-ea"/>
              <a:cs typeface="Arial"/>
            </a:endParaRPr>
          </a:p>
          <a:p>
            <a:r>
              <a:rPr lang="sv-SE" sz="1400" kern="1200" dirty="0">
                <a:solidFill>
                  <a:schemeClr val="tx1"/>
                </a:solidFill>
                <a:latin typeface="Arial"/>
                <a:ea typeface="+mn-ea"/>
                <a:cs typeface="Arial"/>
              </a:rPr>
              <a:t>IVA ska till nytta för samhället främja</a:t>
            </a:r>
            <a:r>
              <a:rPr lang="sv-SE" sz="1400" kern="1200" baseline="0" dirty="0">
                <a:solidFill>
                  <a:schemeClr val="tx1"/>
                </a:solidFill>
                <a:latin typeface="Arial"/>
                <a:ea typeface="+mn-ea"/>
                <a:cs typeface="Arial"/>
              </a:rPr>
              <a:t> teknisk och ekonomisk vetenskap och näringslivets utveckling. </a:t>
            </a:r>
          </a:p>
          <a:p>
            <a:endParaRPr lang="sv-SE" sz="1400" kern="1200" baseline="0" dirty="0">
              <a:solidFill>
                <a:schemeClr val="tx1"/>
              </a:solidFill>
              <a:latin typeface="Arial"/>
              <a:ea typeface="+mn-ea"/>
              <a:cs typeface="Arial"/>
            </a:endParaRPr>
          </a:p>
          <a:p>
            <a:r>
              <a:rPr lang="sv-SE" sz="1400" kern="1200" baseline="0" dirty="0">
                <a:solidFill>
                  <a:schemeClr val="tx1"/>
                </a:solidFill>
                <a:latin typeface="Arial"/>
                <a:ea typeface="+mn-ea"/>
                <a:cs typeface="Arial"/>
              </a:rPr>
              <a:t>(IVA har 1300 invalda ledamöter knutna till 12 olika avdelningar och ett näringslivsråd bestående av 200 företag.) Utöver det driver vi projekt inom områden som bidrar till att stärka Sveriges konkurrenskraft och en hållbar utveckling. </a:t>
            </a:r>
            <a:endParaRPr lang="sv-SE" sz="1400" kern="1200" dirty="0">
              <a:solidFill>
                <a:schemeClr val="tx1"/>
              </a:solidFill>
              <a:latin typeface="Arial"/>
              <a:ea typeface="+mn-ea"/>
              <a:cs typeface="Arial"/>
            </a:endParaRPr>
          </a:p>
          <a:p>
            <a:endParaRPr lang="sv-SE" dirty="0"/>
          </a:p>
          <a:p>
            <a:endParaRPr lang="sv-SE" dirty="0"/>
          </a:p>
        </p:txBody>
      </p:sp>
      <p:sp>
        <p:nvSpPr>
          <p:cNvPr id="4" name="Platshållare för bildnummer 3"/>
          <p:cNvSpPr>
            <a:spLocks noGrp="1"/>
          </p:cNvSpPr>
          <p:nvPr>
            <p:ph type="sldNum" sz="quarter" idx="10"/>
          </p:nvPr>
        </p:nvSpPr>
        <p:spPr/>
        <p:txBody>
          <a:bodyPr/>
          <a:lstStyle/>
          <a:p>
            <a:fld id="{FEBE92EE-F1E7-DD45-989D-F7C8E8AA953C}" type="slidenum">
              <a:rPr lang="sv-SE" smtClean="0"/>
              <a:t>2</a:t>
            </a:fld>
            <a:endParaRPr lang="sv-SE"/>
          </a:p>
        </p:txBody>
      </p:sp>
    </p:spTree>
    <p:extLst>
      <p:ext uri="{BB962C8B-B14F-4D97-AF65-F5344CB8AC3E}">
        <p14:creationId xmlns:p14="http://schemas.microsoft.com/office/powerpoint/2010/main" val="2969911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400" kern="1200" dirty="0">
                <a:solidFill>
                  <a:schemeClr val="tx1"/>
                </a:solidFill>
                <a:effectLst/>
                <a:latin typeface="+mn-lt"/>
                <a:ea typeface="+mn-ea"/>
                <a:cs typeface="+mn-cs"/>
              </a:rPr>
              <a:t>Kompetensförsörjningen är avgörande för Sveriges konkurrenskraft. </a:t>
            </a:r>
          </a:p>
          <a:p>
            <a:endParaRPr lang="sv-SE" sz="1400" kern="1200" dirty="0">
              <a:solidFill>
                <a:schemeClr val="tx1"/>
              </a:solidFill>
              <a:effectLst/>
              <a:latin typeface="+mn-lt"/>
              <a:ea typeface="+mn-ea"/>
              <a:cs typeface="+mn-cs"/>
            </a:endParaRPr>
          </a:p>
          <a:p>
            <a:r>
              <a:rPr lang="sv-SE" sz="1400" kern="1200" dirty="0">
                <a:solidFill>
                  <a:schemeClr val="tx1"/>
                </a:solidFill>
                <a:effectLst/>
                <a:latin typeface="+mn-lt"/>
                <a:ea typeface="+mn-ea"/>
                <a:cs typeface="+mn-cs"/>
              </a:rPr>
              <a:t>Därför driver IVA två </a:t>
            </a:r>
            <a:r>
              <a:rPr lang="sv-SE" sz="1400" b="1" kern="1200" dirty="0">
                <a:solidFill>
                  <a:schemeClr val="tx1"/>
                </a:solidFill>
                <a:effectLst/>
                <a:latin typeface="+mn-lt"/>
                <a:ea typeface="+mn-ea"/>
                <a:cs typeface="+mn-cs"/>
              </a:rPr>
              <a:t>matchnings-</a:t>
            </a:r>
            <a:r>
              <a:rPr lang="sv-SE" sz="1400" kern="1200" dirty="0">
                <a:solidFill>
                  <a:schemeClr val="tx1"/>
                </a:solidFill>
                <a:effectLst/>
                <a:latin typeface="+mn-lt"/>
                <a:ea typeface="+mn-ea"/>
                <a:cs typeface="+mn-cs"/>
              </a:rPr>
              <a:t> och </a:t>
            </a:r>
            <a:r>
              <a:rPr lang="sv-SE" sz="1400" b="1" kern="1200" dirty="0">
                <a:solidFill>
                  <a:schemeClr val="tx1"/>
                </a:solidFill>
                <a:effectLst/>
                <a:latin typeface="+mn-lt"/>
                <a:ea typeface="+mn-ea"/>
                <a:cs typeface="+mn-cs"/>
              </a:rPr>
              <a:t>praktikprogram</a:t>
            </a:r>
            <a:r>
              <a:rPr lang="sv-SE" sz="1400" kern="1200" dirty="0">
                <a:solidFill>
                  <a:schemeClr val="tx1"/>
                </a:solidFill>
                <a:effectLst/>
                <a:latin typeface="+mn-lt"/>
                <a:ea typeface="+mn-ea"/>
                <a:cs typeface="+mn-cs"/>
              </a:rPr>
              <a:t>.</a:t>
            </a:r>
          </a:p>
          <a:p>
            <a:endParaRPr lang="sv-SE" sz="1400" kern="1200" dirty="0">
              <a:solidFill>
                <a:schemeClr val="tx1"/>
              </a:solidFill>
              <a:latin typeface="+mn-lt"/>
              <a:ea typeface="+mn-ea"/>
              <a:cs typeface="+mn-cs"/>
            </a:endParaRPr>
          </a:p>
          <a:p>
            <a:r>
              <a:rPr lang="sv-SE" sz="1400" kern="1200" dirty="0">
                <a:solidFill>
                  <a:schemeClr val="tx1"/>
                </a:solidFill>
                <a:latin typeface="+mn-lt"/>
                <a:ea typeface="+mn-ea"/>
                <a:cs typeface="+mn-cs"/>
              </a:rPr>
              <a:t>Tekniksprånget är ett initiativ för</a:t>
            </a:r>
            <a:r>
              <a:rPr lang="sv-SE" sz="1400" kern="1200" baseline="0" dirty="0">
                <a:solidFill>
                  <a:schemeClr val="tx1"/>
                </a:solidFill>
                <a:latin typeface="+mn-lt"/>
                <a:ea typeface="+mn-ea"/>
                <a:cs typeface="+mn-cs"/>
              </a:rPr>
              <a:t> att </a:t>
            </a:r>
            <a:r>
              <a:rPr lang="sv-SE" sz="1400" b="1" kern="1200" baseline="0" dirty="0">
                <a:solidFill>
                  <a:schemeClr val="tx1"/>
                </a:solidFill>
                <a:latin typeface="+mn-lt"/>
                <a:ea typeface="+mn-ea"/>
                <a:cs typeface="+mn-cs"/>
              </a:rPr>
              <a:t>säkra tillgången av teknisk kompetens på lång sikt </a:t>
            </a:r>
          </a:p>
          <a:p>
            <a:r>
              <a:rPr lang="sv-SE" sz="1400" kern="1200" baseline="0" dirty="0">
                <a:solidFill>
                  <a:schemeClr val="tx1"/>
                </a:solidFill>
                <a:latin typeface="+mn-lt"/>
                <a:ea typeface="+mn-ea"/>
                <a:cs typeface="+mn-cs"/>
              </a:rPr>
              <a:t>och det handlar om att få unga, framför allt tjejer, att söka sig till högre tekniska studier genom att provjobba som ingenjör under en 4 månaders praktik.</a:t>
            </a:r>
          </a:p>
          <a:p>
            <a:endParaRPr lang="sv-SE" sz="1400" kern="1200" baseline="0" dirty="0">
              <a:solidFill>
                <a:schemeClr val="tx1"/>
              </a:solidFill>
              <a:latin typeface="+mn-lt"/>
              <a:ea typeface="+mn-ea"/>
              <a:cs typeface="+mn-cs"/>
            </a:endParaRPr>
          </a:p>
          <a:p>
            <a:r>
              <a:rPr lang="sv-SE" sz="1400" kern="1200" baseline="0" dirty="0">
                <a:solidFill>
                  <a:schemeClr val="tx1"/>
                </a:solidFill>
                <a:latin typeface="+mn-lt"/>
                <a:ea typeface="+mn-ea"/>
                <a:cs typeface="+mn-cs"/>
              </a:rPr>
              <a:t>Jobbsprånget syftar till att </a:t>
            </a:r>
            <a:r>
              <a:rPr lang="sv-SE" sz="1400" b="1" kern="1200" baseline="0" dirty="0">
                <a:solidFill>
                  <a:schemeClr val="tx1"/>
                </a:solidFill>
                <a:latin typeface="+mn-lt"/>
                <a:ea typeface="+mn-ea"/>
                <a:cs typeface="+mn-cs"/>
              </a:rPr>
              <a:t>bättre tillvarata kompetensen som vi idag har i landet</a:t>
            </a:r>
            <a:r>
              <a:rPr lang="sv-SE" sz="1400" kern="1200" baseline="0" dirty="0">
                <a:solidFill>
                  <a:schemeClr val="tx1"/>
                </a:solidFill>
                <a:latin typeface="+mn-lt"/>
                <a:ea typeface="+mn-ea"/>
                <a:cs typeface="+mn-cs"/>
              </a:rPr>
              <a:t>. </a:t>
            </a:r>
          </a:p>
          <a:p>
            <a:endParaRPr lang="sv-SE" dirty="0"/>
          </a:p>
        </p:txBody>
      </p:sp>
      <p:sp>
        <p:nvSpPr>
          <p:cNvPr id="4" name="Platshållare för bildnummer 3"/>
          <p:cNvSpPr>
            <a:spLocks noGrp="1"/>
          </p:cNvSpPr>
          <p:nvPr>
            <p:ph type="sldNum" sz="quarter" idx="10"/>
          </p:nvPr>
        </p:nvSpPr>
        <p:spPr/>
        <p:txBody>
          <a:bodyPr/>
          <a:lstStyle/>
          <a:p>
            <a:fld id="{FEBE92EE-F1E7-DD45-989D-F7C8E8AA953C}" type="slidenum">
              <a:rPr lang="sv-SE" smtClean="0"/>
              <a:t>3</a:t>
            </a:fld>
            <a:endParaRPr lang="sv-SE"/>
          </a:p>
        </p:txBody>
      </p:sp>
    </p:spTree>
    <p:extLst>
      <p:ext uri="{BB962C8B-B14F-4D97-AF65-F5344CB8AC3E}">
        <p14:creationId xmlns:p14="http://schemas.microsoft.com/office/powerpoint/2010/main" val="1962394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914037" rtl="0" eaLnBrk="1" fontAlgn="auto" latinLnBrk="0" hangingPunct="1">
              <a:lnSpc>
                <a:spcPct val="100000"/>
              </a:lnSpc>
              <a:spcBef>
                <a:spcPts val="0"/>
              </a:spcBef>
              <a:spcAft>
                <a:spcPts val="0"/>
              </a:spcAft>
              <a:buClrTx/>
              <a:buSzTx/>
              <a:buFontTx/>
              <a:buNone/>
              <a:tabLst/>
              <a:defRPr/>
            </a:pPr>
            <a:r>
              <a:rPr lang="sv-SE" sz="1400" b="1" kern="1200" baseline="0" dirty="0">
                <a:solidFill>
                  <a:schemeClr val="tx1"/>
                </a:solidFill>
                <a:latin typeface="+mn-lt"/>
                <a:ea typeface="+mn-ea"/>
                <a:cs typeface="+mn-cs"/>
              </a:rPr>
              <a:t>Jobbsprånget bygger på samma praktikmodell och är ett praktikprogram på fyra månader, </a:t>
            </a:r>
            <a:r>
              <a:rPr lang="sv-SE" sz="1400" b="0" kern="1200" baseline="0" dirty="0">
                <a:solidFill>
                  <a:schemeClr val="tx1"/>
                </a:solidFill>
                <a:latin typeface="+mn-lt"/>
                <a:ea typeface="+mn-ea"/>
                <a:cs typeface="+mn-cs"/>
              </a:rPr>
              <a:t>som </a:t>
            </a:r>
            <a:r>
              <a:rPr lang="sv-SE" sz="1400" kern="1200" baseline="0" dirty="0">
                <a:solidFill>
                  <a:schemeClr val="tx1"/>
                </a:solidFill>
                <a:latin typeface="+mn-lt"/>
                <a:ea typeface="+mn-ea"/>
                <a:cs typeface="+mn-cs"/>
              </a:rPr>
              <a:t>riktar sig till målgruppen nyanlända </a:t>
            </a:r>
            <a:r>
              <a:rPr lang="sv-SE" sz="1400" b="1" kern="1200" baseline="0" dirty="0">
                <a:solidFill>
                  <a:schemeClr val="tx1"/>
                </a:solidFill>
                <a:latin typeface="+mn-lt"/>
                <a:ea typeface="+mn-ea"/>
                <a:cs typeface="+mn-cs"/>
              </a:rPr>
              <a:t>akademiker som är ingenjörer, arkitekter, naturvetare eller ekonomer </a:t>
            </a:r>
            <a:r>
              <a:rPr lang="sv-SE" sz="1400" kern="1200" baseline="0" dirty="0">
                <a:solidFill>
                  <a:schemeClr val="tx1"/>
                </a:solidFill>
                <a:latin typeface="+mn-lt"/>
                <a:ea typeface="+mn-ea"/>
                <a:cs typeface="+mn-cs"/>
              </a:rPr>
              <a:t>(dvs inte legitimeringsyrkena) som finns inom Arbetsförmedlingens etableringsuppdrag . </a:t>
            </a:r>
          </a:p>
          <a:p>
            <a:pPr marL="0" marR="0" indent="0" algn="l" defTabSz="914037" rtl="0" eaLnBrk="1" fontAlgn="auto" latinLnBrk="0" hangingPunct="1">
              <a:lnSpc>
                <a:spcPct val="100000"/>
              </a:lnSpc>
              <a:spcBef>
                <a:spcPts val="0"/>
              </a:spcBef>
              <a:spcAft>
                <a:spcPts val="0"/>
              </a:spcAft>
              <a:buClrTx/>
              <a:buSzTx/>
              <a:buFontTx/>
              <a:buNone/>
              <a:tabLst/>
              <a:defRPr/>
            </a:pPr>
            <a:endParaRPr lang="sv-SE" sz="1400" kern="1200" baseline="0" dirty="0">
              <a:solidFill>
                <a:schemeClr val="tx1"/>
              </a:solidFill>
              <a:latin typeface="+mn-lt"/>
              <a:ea typeface="+mn-ea"/>
              <a:cs typeface="+mn-cs"/>
            </a:endParaRPr>
          </a:p>
          <a:p>
            <a:r>
              <a:rPr lang="sv-SE" sz="1400" kern="1200" baseline="0" dirty="0">
                <a:solidFill>
                  <a:schemeClr val="tx1"/>
                </a:solidFill>
                <a:latin typeface="+mn-lt"/>
                <a:ea typeface="+mn-ea"/>
                <a:cs typeface="+mn-cs"/>
              </a:rPr>
              <a:t>Årligen flyttar det in mängder av duktiga akademiker till Sverige som fastnar i långsamma system och inte kommer till sin rätt tillräckligt snabbt.</a:t>
            </a:r>
          </a:p>
          <a:p>
            <a:r>
              <a:rPr lang="sv-SE" sz="1400" kern="1200" baseline="0" dirty="0">
                <a:solidFill>
                  <a:schemeClr val="tx1"/>
                </a:solidFill>
                <a:latin typeface="+mn-lt"/>
                <a:ea typeface="+mn-ea"/>
                <a:cs typeface="+mn-cs"/>
              </a:rPr>
              <a:t>Samtidigt som arbetsgivarna törstar efter kvalificerad arbetskraft.</a:t>
            </a:r>
          </a:p>
          <a:p>
            <a:pPr marL="0" marR="0" indent="0" algn="l" defTabSz="914037" rtl="0" eaLnBrk="1" fontAlgn="auto" latinLnBrk="0" hangingPunct="1">
              <a:lnSpc>
                <a:spcPct val="100000"/>
              </a:lnSpc>
              <a:spcBef>
                <a:spcPts val="0"/>
              </a:spcBef>
              <a:spcAft>
                <a:spcPts val="0"/>
              </a:spcAft>
              <a:buClrTx/>
              <a:buSzTx/>
              <a:buFontTx/>
              <a:buNone/>
              <a:tabLst/>
              <a:defRPr/>
            </a:pPr>
            <a:endParaRPr lang="sv-SE" sz="1400" kern="1200" baseline="0" dirty="0">
              <a:solidFill>
                <a:schemeClr val="tx1"/>
              </a:solidFill>
              <a:latin typeface="+mn-lt"/>
              <a:ea typeface="+mn-ea"/>
              <a:cs typeface="+mn-cs"/>
            </a:endParaRPr>
          </a:p>
          <a:p>
            <a:pPr marL="0" marR="0" indent="0" algn="l" defTabSz="914037" rtl="0" eaLnBrk="1" fontAlgn="auto" latinLnBrk="0" hangingPunct="1">
              <a:lnSpc>
                <a:spcPct val="100000"/>
              </a:lnSpc>
              <a:spcBef>
                <a:spcPts val="0"/>
              </a:spcBef>
              <a:spcAft>
                <a:spcPts val="0"/>
              </a:spcAft>
              <a:buClrTx/>
              <a:buSzTx/>
              <a:buFontTx/>
              <a:buNone/>
              <a:tabLst/>
              <a:defRPr/>
            </a:pPr>
            <a:r>
              <a:rPr lang="sv-SE" sz="1400" kern="1200" baseline="0" dirty="0">
                <a:solidFill>
                  <a:schemeClr val="tx1"/>
                </a:solidFill>
                <a:latin typeface="+mn-lt"/>
                <a:ea typeface="+mn-ea"/>
                <a:cs typeface="+mn-cs"/>
              </a:rPr>
              <a:t>Idag tar det </a:t>
            </a:r>
            <a:r>
              <a:rPr lang="sv-SE" sz="1400" b="1" kern="1200" baseline="0" dirty="0">
                <a:solidFill>
                  <a:schemeClr val="tx1"/>
                </a:solidFill>
                <a:latin typeface="+mn-lt"/>
                <a:ea typeface="+mn-ea"/>
                <a:cs typeface="+mn-cs"/>
              </a:rPr>
              <a:t>i snitt 5-10 år</a:t>
            </a:r>
            <a:r>
              <a:rPr lang="sv-SE" sz="1400" kern="1200" baseline="0" dirty="0">
                <a:solidFill>
                  <a:schemeClr val="tx1"/>
                </a:solidFill>
                <a:latin typeface="+mn-lt"/>
                <a:ea typeface="+mn-ea"/>
                <a:cs typeface="+mn-cs"/>
              </a:rPr>
              <a:t> för en akademiker som kommit till Sverige att komma in på den svenska arbetsmarknaden. </a:t>
            </a:r>
            <a:r>
              <a:rPr lang="sv-SE" sz="1400" b="1" kern="1200" baseline="0" dirty="0">
                <a:solidFill>
                  <a:schemeClr val="tx1"/>
                </a:solidFill>
                <a:latin typeface="+mn-lt"/>
                <a:ea typeface="+mn-ea"/>
                <a:cs typeface="+mn-cs"/>
              </a:rPr>
              <a:t>Det är ett gigantiskt resursslöseri</a:t>
            </a:r>
            <a:r>
              <a:rPr lang="sv-SE" sz="1400" kern="1200" baseline="0" dirty="0">
                <a:solidFill>
                  <a:schemeClr val="tx1"/>
                </a:solidFill>
                <a:latin typeface="+mn-lt"/>
                <a:ea typeface="+mn-ea"/>
                <a:cs typeface="+mn-cs"/>
              </a:rPr>
              <a:t>.</a:t>
            </a:r>
          </a:p>
          <a:p>
            <a:pPr marL="0" marR="0" indent="0" algn="l" defTabSz="914037" rtl="0" eaLnBrk="1" fontAlgn="auto" latinLnBrk="0" hangingPunct="1">
              <a:lnSpc>
                <a:spcPct val="100000"/>
              </a:lnSpc>
              <a:spcBef>
                <a:spcPts val="0"/>
              </a:spcBef>
              <a:spcAft>
                <a:spcPts val="0"/>
              </a:spcAft>
              <a:buClrTx/>
              <a:buSzTx/>
              <a:buFontTx/>
              <a:buNone/>
              <a:tabLst/>
              <a:defRPr/>
            </a:pPr>
            <a:endParaRPr lang="sv-SE" sz="1400" kern="1200" baseline="0" dirty="0">
              <a:solidFill>
                <a:schemeClr val="tx1"/>
              </a:solidFill>
              <a:latin typeface="+mn-lt"/>
              <a:ea typeface="+mn-ea"/>
              <a:cs typeface="+mn-cs"/>
            </a:endParaRPr>
          </a:p>
          <a:p>
            <a:pPr marL="0" marR="0" indent="0" algn="l" defTabSz="914037" rtl="0" eaLnBrk="1" fontAlgn="auto" latinLnBrk="0" hangingPunct="1">
              <a:lnSpc>
                <a:spcPct val="100000"/>
              </a:lnSpc>
              <a:spcBef>
                <a:spcPts val="0"/>
              </a:spcBef>
              <a:spcAft>
                <a:spcPts val="0"/>
              </a:spcAft>
              <a:buClrTx/>
              <a:buSzTx/>
              <a:buFontTx/>
              <a:buNone/>
              <a:tabLst/>
              <a:defRPr/>
            </a:pPr>
            <a:r>
              <a:rPr lang="sv-SE" sz="1400" b="1" kern="1200" baseline="0" dirty="0">
                <a:solidFill>
                  <a:schemeClr val="tx1"/>
                </a:solidFill>
                <a:latin typeface="+mn-lt"/>
                <a:ea typeface="+mn-ea"/>
                <a:cs typeface="+mn-cs"/>
              </a:rPr>
              <a:t>Genom Jobbsprånget kan </a:t>
            </a:r>
            <a:r>
              <a:rPr lang="sv-SE" sz="1400" dirty="0"/>
              <a:t>vi korta ner den tiden till arbetslivserfarenhet i Sverige till snarare </a:t>
            </a:r>
            <a:r>
              <a:rPr lang="sv-SE" sz="1400" b="1" dirty="0"/>
              <a:t>5-10 månader. </a:t>
            </a:r>
          </a:p>
          <a:p>
            <a:pPr marL="0" marR="0" indent="0" algn="l" defTabSz="914037" rtl="0" eaLnBrk="1" fontAlgn="auto" latinLnBrk="0" hangingPunct="1">
              <a:lnSpc>
                <a:spcPct val="100000"/>
              </a:lnSpc>
              <a:spcBef>
                <a:spcPts val="0"/>
              </a:spcBef>
              <a:spcAft>
                <a:spcPts val="0"/>
              </a:spcAft>
              <a:buClrTx/>
              <a:buSzTx/>
              <a:buFontTx/>
              <a:buNone/>
              <a:tabLst/>
              <a:defRPr/>
            </a:pPr>
            <a:endParaRPr lang="sv-SE" sz="1400" dirty="0"/>
          </a:p>
          <a:p>
            <a:r>
              <a:rPr lang="sv-SE" sz="1400" dirty="0"/>
              <a:t>Det gör vi genom att vi inte kräver att man kan svenska utan man jobbar på engelska och fikar på svenska.</a:t>
            </a:r>
          </a:p>
          <a:p>
            <a:r>
              <a:rPr lang="sv-SE" sz="1400" dirty="0"/>
              <a:t>Och vi kräver inte heller validerade betyg, utan låter praktiken och intervjuer validera kompetensen.</a:t>
            </a:r>
          </a:p>
          <a:p>
            <a:endParaRPr lang="sv-SE" sz="140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400" b="1" kern="1200" baseline="0" dirty="0">
                <a:solidFill>
                  <a:schemeClr val="tx1"/>
                </a:solidFill>
                <a:latin typeface="+mn-lt"/>
                <a:ea typeface="+mn-ea"/>
                <a:cs typeface="+mn-cs"/>
              </a:rPr>
              <a:t>På det här sättet får man den första svenska raden i </a:t>
            </a:r>
            <a:r>
              <a:rPr lang="sv-SE" sz="1400" b="1" kern="1200" baseline="0" dirty="0" err="1">
                <a:solidFill>
                  <a:schemeClr val="tx1"/>
                </a:solidFill>
                <a:latin typeface="+mn-lt"/>
                <a:ea typeface="+mn-ea"/>
                <a:cs typeface="+mn-cs"/>
              </a:rPr>
              <a:t>CV:t</a:t>
            </a:r>
            <a:r>
              <a:rPr lang="sv-SE" sz="1400" b="1" kern="1200" baseline="0" dirty="0">
                <a:solidFill>
                  <a:schemeClr val="tx1"/>
                </a:solidFill>
                <a:latin typeface="+mn-lt"/>
                <a:ea typeface="+mn-ea"/>
                <a:cs typeface="+mn-cs"/>
              </a:rPr>
              <a:t> och en referenser från Sverige samt en förståelse för hur svenska arbetsplatser fungerar.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400" baseline="0" dirty="0"/>
              <a:t>(Det personliga mötet är viktigt för att bedöma kandidatens kompetens och potential, därför ställer vi som krav att ni ska träffa åtminstone en sökande per utannonserad plats) </a:t>
            </a:r>
            <a:endParaRPr lang="sv-SE" sz="14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b="1" kern="1200" baseline="0" dirty="0">
              <a:solidFill>
                <a:schemeClr val="tx1"/>
              </a:solidFill>
              <a:latin typeface="+mn-lt"/>
              <a:ea typeface="+mn-ea"/>
              <a:cs typeface="+mn-cs"/>
            </a:endParaRPr>
          </a:p>
          <a:p>
            <a:endParaRPr lang="sv-SE" dirty="0"/>
          </a:p>
        </p:txBody>
      </p:sp>
      <p:sp>
        <p:nvSpPr>
          <p:cNvPr id="4" name="Platshållare för bildnummer 3"/>
          <p:cNvSpPr>
            <a:spLocks noGrp="1"/>
          </p:cNvSpPr>
          <p:nvPr>
            <p:ph type="sldNum" sz="quarter" idx="10"/>
          </p:nvPr>
        </p:nvSpPr>
        <p:spPr/>
        <p:txBody>
          <a:bodyPr/>
          <a:lstStyle/>
          <a:p>
            <a:fld id="{FEBE92EE-F1E7-DD45-989D-F7C8E8AA953C}" type="slidenum">
              <a:rPr lang="sv-SE" smtClean="0"/>
              <a:t>4</a:t>
            </a:fld>
            <a:endParaRPr lang="sv-SE"/>
          </a:p>
        </p:txBody>
      </p:sp>
    </p:spTree>
    <p:extLst>
      <p:ext uri="{BB962C8B-B14F-4D97-AF65-F5344CB8AC3E}">
        <p14:creationId xmlns:p14="http://schemas.microsoft.com/office/powerpoint/2010/main" val="2061418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sz="1400" dirty="0">
              <a:solidFill>
                <a:prstClr val="white"/>
              </a:solidFill>
            </a:endParaRPr>
          </a:p>
          <a:p>
            <a:r>
              <a:rPr lang="sv-SE" sz="1200" dirty="0">
                <a:solidFill>
                  <a:prstClr val="white"/>
                </a:solidFill>
              </a:rPr>
              <a:t>Så här går det till då</a:t>
            </a:r>
            <a:r>
              <a:rPr lang="sv-SE" sz="1200" baseline="0" dirty="0">
                <a:solidFill>
                  <a:prstClr val="white"/>
                </a:solidFill>
              </a:rPr>
              <a:t> ni väljer att erbjuda praktik </a:t>
            </a:r>
          </a:p>
          <a:p>
            <a:endParaRPr lang="sv-SE" sz="1200" baseline="0" dirty="0">
              <a:solidFill>
                <a:prstClr val="white"/>
              </a:solidFill>
            </a:endParaRPr>
          </a:p>
          <a:p>
            <a:r>
              <a:rPr lang="sv-SE" sz="1200" baseline="0" dirty="0">
                <a:solidFill>
                  <a:prstClr val="white"/>
                </a:solidFill>
              </a:rPr>
              <a:t>Målgruppen är nyanlända ingenjörer, naturvetare, ekonomer och arkitekter som fått uppehållstillstånd och är registrerade hos Arbetsförmedlingen.</a:t>
            </a:r>
          </a:p>
          <a:p>
            <a:endParaRPr lang="sv-SE" sz="1200" baseline="0" dirty="0">
              <a:solidFill>
                <a:prstClr val="white"/>
              </a:solidFill>
            </a:endParaRPr>
          </a:p>
          <a:p>
            <a:pPr marL="171450" indent="-171450">
              <a:buFont typeface="Arial" panose="020B0604020202020204" pitchFamily="34" charset="0"/>
              <a:buChar char="•"/>
            </a:pPr>
            <a:r>
              <a:rPr lang="sv-SE" sz="1200" baseline="0" dirty="0">
                <a:solidFill>
                  <a:prstClr val="white"/>
                </a:solidFill>
              </a:rPr>
              <a:t>Respektive institution bestämmer hur många projekt ni vill rekrytera till och skickar annonstexter till oss innan 20 juni.</a:t>
            </a:r>
          </a:p>
          <a:p>
            <a:pPr marL="171450" indent="-171450">
              <a:buFont typeface="Arial" panose="020B0604020202020204" pitchFamily="34" charset="0"/>
              <a:buChar char="•"/>
            </a:pPr>
            <a:r>
              <a:rPr lang="sv-SE" sz="1200" baseline="0" dirty="0">
                <a:solidFill>
                  <a:prstClr val="white"/>
                </a:solidFill>
              </a:rPr>
              <a:t>Kandidaterna söker till Jobbsprånget via ansökningsportalen där vi lagt upp annonserna. </a:t>
            </a:r>
          </a:p>
          <a:p>
            <a:pPr marL="171450" indent="-171450">
              <a:buFont typeface="Arial" panose="020B0604020202020204" pitchFamily="34" charset="0"/>
              <a:buChar char="•"/>
            </a:pPr>
            <a:r>
              <a:rPr lang="sv-SE" sz="1200" baseline="0" dirty="0">
                <a:solidFill>
                  <a:prstClr val="white"/>
                </a:solidFill>
              </a:rPr>
              <a:t>Ni väljer ut vilka ni vill intervjua och vi servar er med allt det krångliga med AF.</a:t>
            </a:r>
          </a:p>
          <a:p>
            <a:r>
              <a:rPr lang="sv-SE" sz="1200" baseline="0" dirty="0">
                <a:solidFill>
                  <a:prstClr val="white"/>
                </a:solidFill>
              </a:rPr>
              <a:t> </a:t>
            </a:r>
          </a:p>
          <a:p>
            <a:r>
              <a:rPr lang="sv-SE" sz="1200" baseline="0" dirty="0">
                <a:solidFill>
                  <a:prstClr val="white"/>
                </a:solidFill>
              </a:rPr>
              <a:t>(Vi tar ansvar för att meddela Arbetsförmedlingens lokala handläggare för den utvalda kandidaten. Beslut och avtal tas fram på lokal nivå mellan kandidat, handläggare och arbetsgivare. Jobbsprånget hålls informerade.)</a:t>
            </a:r>
          </a:p>
          <a:p>
            <a:endParaRPr lang="sv-SE" dirty="0"/>
          </a:p>
        </p:txBody>
      </p:sp>
      <p:sp>
        <p:nvSpPr>
          <p:cNvPr id="4" name="Platshållare för bildnummer 3"/>
          <p:cNvSpPr>
            <a:spLocks noGrp="1"/>
          </p:cNvSpPr>
          <p:nvPr>
            <p:ph type="sldNum" sz="quarter" idx="10"/>
          </p:nvPr>
        </p:nvSpPr>
        <p:spPr/>
        <p:txBody>
          <a:bodyPr/>
          <a:lstStyle/>
          <a:p>
            <a:fld id="{FEBE92EE-F1E7-DD45-989D-F7C8E8AA953C}" type="slidenum">
              <a:rPr lang="sv-SE" smtClean="0"/>
              <a:t>5</a:t>
            </a:fld>
            <a:endParaRPr lang="sv-SE"/>
          </a:p>
        </p:txBody>
      </p:sp>
    </p:spTree>
    <p:extLst>
      <p:ext uri="{BB962C8B-B14F-4D97-AF65-F5344CB8AC3E}">
        <p14:creationId xmlns:p14="http://schemas.microsoft.com/office/powerpoint/2010/main" val="563428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400" dirty="0"/>
              <a:t>Så det är väldigt enkelt och fritt att delta.</a:t>
            </a:r>
          </a:p>
          <a:p>
            <a:endParaRPr lang="sv-SE" sz="1400" dirty="0"/>
          </a:p>
          <a:p>
            <a:r>
              <a:rPr lang="sv-SE" sz="1400" kern="1200" dirty="0">
                <a:solidFill>
                  <a:schemeClr val="tx1"/>
                </a:solidFill>
                <a:effectLst/>
                <a:latin typeface="+mn-lt"/>
                <a:ea typeface="+mn-ea"/>
                <a:cs typeface="+mn-cs"/>
              </a:rPr>
              <a:t>Jag är själv kemist från början från Uppsala universitet och jag började faktiskt min karriär med att labba i projekt med kort finansiering. </a:t>
            </a:r>
          </a:p>
          <a:p>
            <a:r>
              <a:rPr lang="sv-SE" sz="1400" kern="1200" dirty="0">
                <a:solidFill>
                  <a:schemeClr val="tx1"/>
                </a:solidFill>
                <a:effectLst/>
                <a:latin typeface="+mn-lt"/>
                <a:ea typeface="+mn-ea"/>
                <a:cs typeface="+mn-cs"/>
              </a:rPr>
              <a:t> </a:t>
            </a:r>
          </a:p>
          <a:p>
            <a:r>
              <a:rPr lang="sv-SE" sz="1400" kern="1200" dirty="0">
                <a:solidFill>
                  <a:schemeClr val="tx1"/>
                </a:solidFill>
                <a:effectLst/>
                <a:latin typeface="+mn-lt"/>
                <a:ea typeface="+mn-ea"/>
                <a:cs typeface="+mn-cs"/>
              </a:rPr>
              <a:t>Många professorer går med idéer som de vill ha ett </a:t>
            </a:r>
            <a:r>
              <a:rPr lang="sv-SE" sz="1400" kern="1200" dirty="0" err="1">
                <a:solidFill>
                  <a:schemeClr val="tx1"/>
                </a:solidFill>
                <a:effectLst/>
                <a:latin typeface="+mn-lt"/>
                <a:ea typeface="+mn-ea"/>
                <a:cs typeface="+mn-cs"/>
              </a:rPr>
              <a:t>proof</a:t>
            </a:r>
            <a:r>
              <a:rPr lang="sv-SE" sz="1400" kern="1200" dirty="0">
                <a:solidFill>
                  <a:schemeClr val="tx1"/>
                </a:solidFill>
                <a:effectLst/>
                <a:latin typeface="+mn-lt"/>
                <a:ea typeface="+mn-ea"/>
                <a:cs typeface="+mn-cs"/>
              </a:rPr>
              <a:t> </a:t>
            </a:r>
            <a:r>
              <a:rPr lang="sv-SE" sz="1400" kern="1200" dirty="0" err="1">
                <a:solidFill>
                  <a:schemeClr val="tx1"/>
                </a:solidFill>
                <a:effectLst/>
                <a:latin typeface="+mn-lt"/>
                <a:ea typeface="+mn-ea"/>
                <a:cs typeface="+mn-cs"/>
              </a:rPr>
              <a:t>of</a:t>
            </a:r>
            <a:r>
              <a:rPr lang="sv-SE" sz="1400" kern="1200" dirty="0">
                <a:solidFill>
                  <a:schemeClr val="tx1"/>
                </a:solidFill>
                <a:effectLst/>
                <a:latin typeface="+mn-lt"/>
                <a:ea typeface="+mn-ea"/>
                <a:cs typeface="+mn-cs"/>
              </a:rPr>
              <a:t> </a:t>
            </a:r>
            <a:r>
              <a:rPr lang="sv-SE" sz="1400" kern="1200" dirty="0" err="1">
                <a:solidFill>
                  <a:schemeClr val="tx1"/>
                </a:solidFill>
                <a:effectLst/>
                <a:latin typeface="+mn-lt"/>
                <a:ea typeface="+mn-ea"/>
                <a:cs typeface="+mn-cs"/>
              </a:rPr>
              <a:t>concept</a:t>
            </a:r>
            <a:r>
              <a:rPr lang="sv-SE" sz="1400" kern="1200" dirty="0">
                <a:solidFill>
                  <a:schemeClr val="tx1"/>
                </a:solidFill>
                <a:effectLst/>
                <a:latin typeface="+mn-lt"/>
                <a:ea typeface="+mn-ea"/>
                <a:cs typeface="+mn-cs"/>
              </a:rPr>
              <a:t> på. Och de behöver kompetent hjälp men det kräver inte alltid en hel doktorandtjänst eller en validerad examen.</a:t>
            </a:r>
          </a:p>
          <a:p>
            <a:r>
              <a:rPr lang="sv-SE" sz="1400" kern="1200" dirty="0">
                <a:solidFill>
                  <a:schemeClr val="tx1"/>
                </a:solidFill>
                <a:effectLst/>
                <a:latin typeface="+mn-lt"/>
                <a:ea typeface="+mn-ea"/>
                <a:cs typeface="+mn-cs"/>
              </a:rPr>
              <a:t> </a:t>
            </a:r>
          </a:p>
          <a:p>
            <a:r>
              <a:rPr lang="sv-SE" sz="1400" kern="1200" dirty="0">
                <a:solidFill>
                  <a:schemeClr val="tx1"/>
                </a:solidFill>
                <a:effectLst/>
                <a:latin typeface="+mn-lt"/>
                <a:ea typeface="+mn-ea"/>
                <a:cs typeface="+mn-cs"/>
              </a:rPr>
              <a:t>För er innebär detta:</a:t>
            </a:r>
          </a:p>
          <a:p>
            <a:pPr marL="171450" lvl="0" indent="-171450">
              <a:buFont typeface="Arial" panose="020B0604020202020204" pitchFamily="34" charset="0"/>
              <a:buChar char="•"/>
            </a:pPr>
            <a:r>
              <a:rPr lang="sv-SE" sz="1400" kern="1200" dirty="0">
                <a:solidFill>
                  <a:schemeClr val="tx1"/>
                </a:solidFill>
                <a:effectLst/>
                <a:latin typeface="+mn-lt"/>
                <a:ea typeface="+mn-ea"/>
                <a:cs typeface="+mn-cs"/>
              </a:rPr>
              <a:t>Möjlighet till kostnadsfri rekrytering av relevant kompetens för 4 mån projekt</a:t>
            </a:r>
          </a:p>
          <a:p>
            <a:pPr marL="171450" lvl="0" indent="-171450">
              <a:buFont typeface="Arial" panose="020B0604020202020204" pitchFamily="34" charset="0"/>
              <a:buChar char="•"/>
            </a:pPr>
            <a:r>
              <a:rPr lang="sv-SE" sz="1400" kern="1200" dirty="0">
                <a:solidFill>
                  <a:schemeClr val="tx1"/>
                </a:solidFill>
                <a:effectLst/>
                <a:latin typeface="+mn-lt"/>
                <a:ea typeface="+mn-ea"/>
                <a:cs typeface="+mn-cs"/>
              </a:rPr>
              <a:t>Inga som helst krav på anställning efter praktiken</a:t>
            </a:r>
          </a:p>
          <a:p>
            <a:pPr marL="171450" lvl="0" indent="-171450">
              <a:buFont typeface="Arial" panose="020B0604020202020204" pitchFamily="34" charset="0"/>
              <a:buChar char="•"/>
            </a:pPr>
            <a:r>
              <a:rPr lang="sv-SE" sz="1400" kern="1200" dirty="0">
                <a:solidFill>
                  <a:schemeClr val="tx1"/>
                </a:solidFill>
                <a:effectLst/>
                <a:latin typeface="+mn-lt"/>
                <a:ea typeface="+mn-ea"/>
                <a:cs typeface="+mn-cs"/>
              </a:rPr>
              <a:t>NI får </a:t>
            </a:r>
            <a:r>
              <a:rPr lang="sv-SE" sz="1400" kern="1200" dirty="0" err="1">
                <a:solidFill>
                  <a:schemeClr val="tx1"/>
                </a:solidFill>
                <a:effectLst/>
                <a:latin typeface="+mn-lt"/>
                <a:ea typeface="+mn-ea"/>
                <a:cs typeface="+mn-cs"/>
              </a:rPr>
              <a:t>möjlihet</a:t>
            </a:r>
            <a:r>
              <a:rPr lang="sv-SE" sz="1400" kern="1200" dirty="0">
                <a:solidFill>
                  <a:schemeClr val="tx1"/>
                </a:solidFill>
                <a:effectLst/>
                <a:latin typeface="+mn-lt"/>
                <a:ea typeface="+mn-ea"/>
                <a:cs typeface="+mn-cs"/>
              </a:rPr>
              <a:t> att vara i framkant ur ett CSR perspektiv och skapa effekt nationellt genom lokalt engagemang.</a:t>
            </a:r>
          </a:p>
          <a:p>
            <a:endParaRPr lang="sv-SE" sz="1400" kern="1200" dirty="0">
              <a:solidFill>
                <a:schemeClr val="tx1"/>
              </a:solidFill>
              <a:effectLst/>
              <a:latin typeface="+mn-lt"/>
              <a:ea typeface="+mn-ea"/>
              <a:cs typeface="+mn-cs"/>
            </a:endParaRPr>
          </a:p>
          <a:p>
            <a:r>
              <a:rPr lang="sv-SE" sz="1400" kern="1200" dirty="0">
                <a:solidFill>
                  <a:schemeClr val="tx1"/>
                </a:solidFill>
                <a:effectLst/>
                <a:latin typeface="+mn-lt"/>
                <a:ea typeface="+mn-ea"/>
                <a:cs typeface="+mn-cs"/>
              </a:rPr>
              <a:t>Jag vänder mig nu till universiteten som jag ser som mycket internationella arbetsplatser med exceptionell handledarerfarenhet och outtömlig källa till intressanta projekt och arbetsuppgifter.  </a:t>
            </a:r>
          </a:p>
          <a:p>
            <a:endParaRPr lang="sv-SE" sz="1400" kern="1200" dirty="0">
              <a:solidFill>
                <a:schemeClr val="tx1"/>
              </a:solidFill>
              <a:effectLst/>
              <a:latin typeface="+mn-lt"/>
              <a:ea typeface="+mn-ea"/>
              <a:cs typeface="+mn-cs"/>
            </a:endParaRPr>
          </a:p>
          <a:p>
            <a:r>
              <a:rPr lang="sv-SE" sz="1400" kern="1200" dirty="0">
                <a:solidFill>
                  <a:schemeClr val="tx1"/>
                </a:solidFill>
                <a:effectLst/>
                <a:latin typeface="+mn-lt"/>
                <a:ea typeface="+mn-ea"/>
                <a:cs typeface="+mn-cs"/>
              </a:rPr>
              <a:t>Detta handlar inte om specifik internationell spetskompetensrekrytering. Detta handlar om kombinationen av vad ni som organisation nu har möjlighet att göra för Sverige,</a:t>
            </a:r>
          </a:p>
          <a:p>
            <a:r>
              <a:rPr lang="sv-SE" sz="1400" kern="1200" dirty="0">
                <a:solidFill>
                  <a:schemeClr val="tx1"/>
                </a:solidFill>
                <a:effectLst/>
                <a:latin typeface="+mn-lt"/>
                <a:ea typeface="+mn-ea"/>
                <a:cs typeface="+mn-cs"/>
              </a:rPr>
              <a:t>och vilken nytta som alla nyanlända i gengäld kan göra för er. </a:t>
            </a:r>
          </a:p>
          <a:p>
            <a:r>
              <a:rPr lang="sv-SE" sz="1400" kern="1200" dirty="0">
                <a:solidFill>
                  <a:schemeClr val="tx1"/>
                </a:solidFill>
                <a:effectLst/>
                <a:latin typeface="+mn-lt"/>
                <a:ea typeface="+mn-ea"/>
                <a:cs typeface="+mn-cs"/>
              </a:rPr>
              <a:t> </a:t>
            </a:r>
          </a:p>
          <a:p>
            <a:r>
              <a:rPr lang="sv-SE" sz="1400" kern="1200" dirty="0">
                <a:solidFill>
                  <a:schemeClr val="tx1"/>
                </a:solidFill>
                <a:effectLst/>
                <a:latin typeface="+mn-lt"/>
                <a:ea typeface="+mn-ea"/>
                <a:cs typeface="+mn-cs"/>
              </a:rPr>
              <a:t>och </a:t>
            </a:r>
          </a:p>
          <a:p>
            <a:r>
              <a:rPr lang="sv-SE" sz="1400" kern="1200" dirty="0">
                <a:solidFill>
                  <a:schemeClr val="tx1"/>
                </a:solidFill>
                <a:effectLst/>
                <a:latin typeface="+mn-lt"/>
                <a:ea typeface="+mn-ea"/>
                <a:cs typeface="+mn-cs"/>
              </a:rPr>
              <a:t> </a:t>
            </a:r>
          </a:p>
          <a:p>
            <a:r>
              <a:rPr lang="sv-SE" sz="1400" kern="1200" dirty="0">
                <a:solidFill>
                  <a:schemeClr val="tx1"/>
                </a:solidFill>
                <a:effectLst/>
                <a:latin typeface="+mn-lt"/>
                <a:ea typeface="+mn-ea"/>
                <a:cs typeface="+mn-cs"/>
              </a:rPr>
              <a:t>Chalmers har redan varit med en omgång med två praktikanter och kommer att vara med m praktikplatser till hösten igen .</a:t>
            </a:r>
          </a:p>
          <a:p>
            <a:endParaRPr lang="sv-SE" sz="1400" kern="1200" dirty="0">
              <a:solidFill>
                <a:schemeClr val="tx1"/>
              </a:solidFill>
              <a:effectLst/>
              <a:latin typeface="+mn-lt"/>
              <a:ea typeface="+mn-ea"/>
              <a:cs typeface="+mn-cs"/>
            </a:endParaRPr>
          </a:p>
          <a:p>
            <a:r>
              <a:rPr lang="sv-SE" sz="1400" kern="1200" dirty="0">
                <a:solidFill>
                  <a:schemeClr val="tx1"/>
                </a:solidFill>
                <a:effectLst/>
                <a:latin typeface="+mn-lt"/>
                <a:ea typeface="+mn-ea"/>
                <a:cs typeface="+mn-cs"/>
              </a:rPr>
              <a:t>Och KTH har redan också sin första </a:t>
            </a:r>
            <a:r>
              <a:rPr lang="sv-SE" sz="1400" kern="1200" dirty="0" err="1">
                <a:solidFill>
                  <a:schemeClr val="tx1"/>
                </a:solidFill>
                <a:effectLst/>
                <a:latin typeface="+mn-lt"/>
                <a:ea typeface="+mn-ea"/>
                <a:cs typeface="+mn-cs"/>
              </a:rPr>
              <a:t>solkenshistoria</a:t>
            </a:r>
            <a:r>
              <a:rPr lang="sv-SE" sz="1400" kern="1200" dirty="0">
                <a:solidFill>
                  <a:schemeClr val="tx1"/>
                </a:solidFill>
                <a:effectLst/>
                <a:latin typeface="+mn-lt"/>
                <a:ea typeface="+mn-ea"/>
                <a:cs typeface="+mn-cs"/>
              </a:rPr>
              <a:t> på </a:t>
            </a:r>
            <a:r>
              <a:rPr lang="sv-SE" sz="1400" kern="1200" dirty="0" err="1">
                <a:solidFill>
                  <a:schemeClr val="tx1"/>
                </a:solidFill>
                <a:effectLst/>
                <a:latin typeface="+mn-lt"/>
                <a:ea typeface="+mn-ea"/>
                <a:cs typeface="+mn-cs"/>
              </a:rPr>
              <a:t>avd</a:t>
            </a:r>
            <a:r>
              <a:rPr lang="sv-SE" sz="1400" kern="1200" dirty="0">
                <a:solidFill>
                  <a:schemeClr val="tx1"/>
                </a:solidFill>
                <a:effectLst/>
                <a:latin typeface="+mn-lt"/>
                <a:ea typeface="+mn-ea"/>
                <a:cs typeface="+mn-cs"/>
              </a:rPr>
              <a:t> för Nätverk och systemteknik</a:t>
            </a:r>
          </a:p>
          <a:p>
            <a:r>
              <a:rPr lang="sv-SE" sz="1400" kern="1200" dirty="0">
                <a:solidFill>
                  <a:schemeClr val="tx1"/>
                </a:solidFill>
                <a:effectLst/>
                <a:latin typeface="+mn-lt"/>
                <a:ea typeface="+mn-ea"/>
                <a:cs typeface="+mn-cs"/>
              </a:rPr>
              <a:t>som tagit emot en praktikant och vill vara med nu till hösten igen.</a:t>
            </a:r>
          </a:p>
          <a:p>
            <a:endParaRPr lang="sv-SE" sz="1400" kern="1200" dirty="0">
              <a:solidFill>
                <a:schemeClr val="tx1"/>
              </a:solidFill>
              <a:effectLst/>
              <a:latin typeface="+mn-lt"/>
              <a:ea typeface="+mn-ea"/>
              <a:cs typeface="+mn-cs"/>
            </a:endParaRPr>
          </a:p>
          <a:p>
            <a:endParaRPr lang="sv-SE" sz="1400" dirty="0"/>
          </a:p>
          <a:p>
            <a:endParaRPr lang="sv-SE" dirty="0"/>
          </a:p>
        </p:txBody>
      </p:sp>
      <p:sp>
        <p:nvSpPr>
          <p:cNvPr id="4" name="Platshållare för bildnummer 3"/>
          <p:cNvSpPr>
            <a:spLocks noGrp="1"/>
          </p:cNvSpPr>
          <p:nvPr>
            <p:ph type="sldNum" sz="quarter" idx="10"/>
          </p:nvPr>
        </p:nvSpPr>
        <p:spPr/>
        <p:txBody>
          <a:bodyPr/>
          <a:lstStyle/>
          <a:p>
            <a:fld id="{FEBE92EE-F1E7-DD45-989D-F7C8E8AA953C}" type="slidenum">
              <a:rPr lang="sv-SE" smtClean="0"/>
              <a:t>6</a:t>
            </a:fld>
            <a:endParaRPr lang="sv-SE"/>
          </a:p>
        </p:txBody>
      </p:sp>
    </p:spTree>
    <p:extLst>
      <p:ext uri="{BB962C8B-B14F-4D97-AF65-F5344CB8AC3E}">
        <p14:creationId xmlns:p14="http://schemas.microsoft.com/office/powerpoint/2010/main" val="33386567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400" dirty="0"/>
              <a:t>Och överlag är våra medverkande arbetsgivare väldigt nöjda.</a:t>
            </a:r>
          </a:p>
          <a:p>
            <a:endParaRPr lang="sv-SE" sz="1400" dirty="0"/>
          </a:p>
          <a:p>
            <a:endParaRPr lang="sv-SE" sz="1400" dirty="0"/>
          </a:p>
          <a:p>
            <a:r>
              <a:rPr lang="sv-SE" sz="1400" dirty="0"/>
              <a:t>Vi har sett att flera arbetsgivare ansett att kandidaternas ansökningar inte möter deras förväntningar. </a:t>
            </a:r>
          </a:p>
          <a:p>
            <a:endParaRPr lang="sv-SE" sz="140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400" dirty="0"/>
              <a:t>Däremot när de träffat kandidaterna och de gjort praktik ser vi det motsatta - att en klar majoritet möter kraven mer än väl.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400"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400" dirty="0"/>
              <a:t>Det är anledningen till att vi nu ställer krav på att ni ska träffa åtminstone en kandidat per plats är följande. </a:t>
            </a:r>
          </a:p>
          <a:p>
            <a:endParaRPr lang="sv-SE" sz="1400" dirty="0"/>
          </a:p>
        </p:txBody>
      </p:sp>
      <p:sp>
        <p:nvSpPr>
          <p:cNvPr id="4" name="Platshållare för bildnummer 3"/>
          <p:cNvSpPr>
            <a:spLocks noGrp="1"/>
          </p:cNvSpPr>
          <p:nvPr>
            <p:ph type="sldNum" sz="quarter" idx="10"/>
          </p:nvPr>
        </p:nvSpPr>
        <p:spPr/>
        <p:txBody>
          <a:bodyPr/>
          <a:lstStyle/>
          <a:p>
            <a:fld id="{FEBE92EE-F1E7-DD45-989D-F7C8E8AA953C}" type="slidenum">
              <a:rPr lang="sv-SE" smtClean="0"/>
              <a:t>7</a:t>
            </a:fld>
            <a:endParaRPr lang="sv-SE"/>
          </a:p>
        </p:txBody>
      </p:sp>
    </p:spTree>
    <p:extLst>
      <p:ext uri="{BB962C8B-B14F-4D97-AF65-F5344CB8AC3E}">
        <p14:creationId xmlns:p14="http://schemas.microsoft.com/office/powerpoint/2010/main" val="24279451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400" dirty="0">
                <a:latin typeface="Arial"/>
                <a:cs typeface="Arial"/>
              </a:rPr>
              <a:t>Vad åtar ni er då genom att tacka ja till</a:t>
            </a:r>
            <a:r>
              <a:rPr lang="sv-SE" sz="1400" baseline="0" dirty="0">
                <a:latin typeface="Arial"/>
                <a:cs typeface="Arial"/>
              </a:rPr>
              <a:t> medverkande? Som partner åtar ni er att:</a:t>
            </a:r>
          </a:p>
          <a:p>
            <a:pPr marL="171450" indent="-171450">
              <a:buFontTx/>
              <a:buChar char="-"/>
            </a:pPr>
            <a:r>
              <a:rPr lang="sv-SE" sz="1400" baseline="0" dirty="0">
                <a:latin typeface="Arial"/>
                <a:cs typeface="Arial"/>
              </a:rPr>
              <a:t>Bistå med handledare under de fyra månader som praktikanten genomför sin praktik</a:t>
            </a:r>
          </a:p>
          <a:p>
            <a:pPr marL="171450" indent="-171450">
              <a:buFontTx/>
              <a:buChar char="-"/>
            </a:pPr>
            <a:r>
              <a:rPr lang="sv-SE" sz="1400" baseline="0" dirty="0">
                <a:latin typeface="Arial"/>
                <a:cs typeface="Arial"/>
              </a:rPr>
              <a:t>Ni åtar er även att träffa minst 1 sökande per utannonserad praktikplats. Vi vet av erfarenhet att det personliga mötet har en avgörande betydelse och att arbetsgivare som initialt upplevt att kandidaterna inte motsvarat förväntningarna, ändrat uppfattning efter mötet. Rekryteringen genomför ni sedan i vår portal. </a:t>
            </a:r>
          </a:p>
          <a:p>
            <a:pPr marL="171450" indent="-171450">
              <a:buFontTx/>
              <a:buChar char="-"/>
            </a:pPr>
            <a:r>
              <a:rPr lang="sv-SE" sz="1400" baseline="0" dirty="0">
                <a:latin typeface="Arial"/>
                <a:cs typeface="Arial"/>
              </a:rPr>
              <a:t>Och avslutningsvis ska ni förse praktikanten med relevanta arbetsuppgifter. (Ersättning till kandidaten betalas av arbetsförmedlingen).</a:t>
            </a:r>
            <a:endParaRPr lang="sv-SE" sz="1400" dirty="0">
              <a:latin typeface="Arial"/>
              <a:cs typeface="Arial"/>
            </a:endParaRPr>
          </a:p>
          <a:p>
            <a:endParaRPr lang="sv-SE" dirty="0"/>
          </a:p>
        </p:txBody>
      </p:sp>
      <p:sp>
        <p:nvSpPr>
          <p:cNvPr id="4" name="Platshållare för bildnummer 3"/>
          <p:cNvSpPr>
            <a:spLocks noGrp="1"/>
          </p:cNvSpPr>
          <p:nvPr>
            <p:ph type="sldNum" sz="quarter" idx="10"/>
          </p:nvPr>
        </p:nvSpPr>
        <p:spPr/>
        <p:txBody>
          <a:bodyPr/>
          <a:lstStyle/>
          <a:p>
            <a:fld id="{FEBE92EE-F1E7-DD45-989D-F7C8E8AA953C}" type="slidenum">
              <a:rPr lang="sv-SE" smtClean="0"/>
              <a:t>8</a:t>
            </a:fld>
            <a:endParaRPr lang="sv-SE"/>
          </a:p>
        </p:txBody>
      </p:sp>
    </p:spTree>
    <p:extLst>
      <p:ext uri="{BB962C8B-B14F-4D97-AF65-F5344CB8AC3E}">
        <p14:creationId xmlns:p14="http://schemas.microsoft.com/office/powerpoint/2010/main" val="1560338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400" dirty="0"/>
              <a:t>På samma sätt som i</a:t>
            </a:r>
            <a:r>
              <a:rPr lang="sv-SE" sz="1400" baseline="0" dirty="0"/>
              <a:t> </a:t>
            </a:r>
            <a:r>
              <a:rPr lang="sv-SE" sz="1400" dirty="0"/>
              <a:t>Tekniksprånget erbjuder vi ett stöd under hela processen från start</a:t>
            </a:r>
            <a:r>
              <a:rPr lang="sv-SE" sz="1400" baseline="0" dirty="0"/>
              <a:t> till mål, från rekryteringen till ett professionellt handledarstöd.</a:t>
            </a:r>
          </a:p>
          <a:p>
            <a:endParaRPr lang="sv-SE" sz="1400" baseline="0" dirty="0"/>
          </a:p>
          <a:p>
            <a:r>
              <a:rPr lang="sv-SE" sz="1400" baseline="0" dirty="0"/>
              <a:t>Vi har samarbeten på nationell nivå med Arbetsförmedlingen och fackförbunden för att det ska gå snabbt och smidigt att kunna ta in praktikanten i organisationen.  </a:t>
            </a:r>
          </a:p>
          <a:p>
            <a:endParaRPr lang="sv-SE" sz="1400" baseline="0" dirty="0"/>
          </a:p>
          <a:p>
            <a:r>
              <a:rPr lang="sv-SE" sz="1400" baseline="0" dirty="0"/>
              <a:t>(I vår styrelse har vi näringsliv, arbetsgivar- och arbetstagarorganisationer och akademi representerade. </a:t>
            </a:r>
          </a:p>
          <a:p>
            <a:endParaRPr lang="sv-SE" dirty="0"/>
          </a:p>
        </p:txBody>
      </p:sp>
      <p:sp>
        <p:nvSpPr>
          <p:cNvPr id="4" name="Platshållare för bildnummer 3"/>
          <p:cNvSpPr>
            <a:spLocks noGrp="1"/>
          </p:cNvSpPr>
          <p:nvPr>
            <p:ph type="sldNum" sz="quarter" idx="10"/>
          </p:nvPr>
        </p:nvSpPr>
        <p:spPr/>
        <p:txBody>
          <a:bodyPr/>
          <a:lstStyle/>
          <a:p>
            <a:fld id="{FEBE92EE-F1E7-DD45-989D-F7C8E8AA953C}" type="slidenum">
              <a:rPr lang="sv-SE" smtClean="0"/>
              <a:t>9</a:t>
            </a:fld>
            <a:endParaRPr lang="sv-SE"/>
          </a:p>
        </p:txBody>
      </p:sp>
    </p:spTree>
    <p:extLst>
      <p:ext uri="{BB962C8B-B14F-4D97-AF65-F5344CB8AC3E}">
        <p14:creationId xmlns:p14="http://schemas.microsoft.com/office/powerpoint/2010/main" val="1488024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73E8D32A-122B-7B41-B0A0-61DF3FD0ACC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8" name="Rubrik 1"/>
          <p:cNvSpPr>
            <a:spLocks noGrp="1" noChangeAspect="1"/>
          </p:cNvSpPr>
          <p:nvPr>
            <p:ph type="title"/>
          </p:nvPr>
        </p:nvSpPr>
        <p:spPr>
          <a:xfrm>
            <a:off x="0" y="5908430"/>
            <a:ext cx="12191999" cy="949569"/>
          </a:xfrm>
        </p:spPr>
        <p:txBody>
          <a:bodyPr tIns="234000" bIns="46800" anchor="t" anchorCtr="0">
            <a:noAutofit/>
          </a:bodyPr>
          <a:lstStyle>
            <a:lvl1pPr algn="ctr">
              <a:defRPr sz="3600" b="0">
                <a:solidFill>
                  <a:schemeClr val="tx1"/>
                </a:solidFill>
                <a:latin typeface="Arial" charset="0"/>
                <a:ea typeface="Arial" charset="0"/>
                <a:cs typeface="Arial" charset="0"/>
              </a:defRPr>
            </a:lvl1pPr>
          </a:lstStyle>
          <a:p>
            <a:r>
              <a:rPr lang="sv-SE"/>
              <a:t>Klicka här för att ändra format</a:t>
            </a:r>
            <a:endParaRPr lang="sv-SE" dirty="0"/>
          </a:p>
        </p:txBody>
      </p:sp>
    </p:spTree>
    <p:extLst>
      <p:ext uri="{BB962C8B-B14F-4D97-AF65-F5344CB8AC3E}">
        <p14:creationId xmlns:p14="http://schemas.microsoft.com/office/powerpoint/2010/main" val="1285600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Anpassad layout">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2E22032D-E46C-6A47-91CD-286640241A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8" name="Rubrik 1"/>
          <p:cNvSpPr>
            <a:spLocks noGrp="1" noChangeAspect="1"/>
          </p:cNvSpPr>
          <p:nvPr>
            <p:ph type="title"/>
          </p:nvPr>
        </p:nvSpPr>
        <p:spPr>
          <a:xfrm>
            <a:off x="198681" y="779765"/>
            <a:ext cx="11794026" cy="878348"/>
          </a:xfrm>
        </p:spPr>
        <p:txBody>
          <a:bodyPr tIns="450000" bIns="46800" anchor="t" anchorCtr="0">
            <a:noAutofit/>
          </a:bodyPr>
          <a:lstStyle>
            <a:lvl1pPr>
              <a:defRPr sz="3600" b="0">
                <a:solidFill>
                  <a:schemeClr val="bg1"/>
                </a:solidFill>
                <a:latin typeface="Arial" charset="0"/>
                <a:ea typeface="Arial" charset="0"/>
                <a:cs typeface="Arial" charset="0"/>
              </a:defRPr>
            </a:lvl1pPr>
          </a:lstStyle>
          <a:p>
            <a:r>
              <a:rPr lang="sv-SE"/>
              <a:t>Klicka här för att ändra format</a:t>
            </a:r>
            <a:endParaRPr lang="sv-SE" dirty="0"/>
          </a:p>
        </p:txBody>
      </p:sp>
      <p:sp>
        <p:nvSpPr>
          <p:cNvPr id="11" name="Platshållare för innehåll 2"/>
          <p:cNvSpPr>
            <a:spLocks noGrp="1"/>
          </p:cNvSpPr>
          <p:nvPr>
            <p:ph idx="1"/>
          </p:nvPr>
        </p:nvSpPr>
        <p:spPr>
          <a:xfrm>
            <a:off x="198680" y="2072640"/>
            <a:ext cx="5475289" cy="4608650"/>
          </a:xfrm>
        </p:spPr>
        <p:txBody>
          <a:bodyPr/>
          <a:lstStyle>
            <a:lvl1pPr>
              <a:defRPr>
                <a:solidFill>
                  <a:schemeClr val="bg1"/>
                </a:solidFill>
                <a:latin typeface="Arial" charset="0"/>
                <a:ea typeface="Arial" charset="0"/>
                <a:cs typeface="Arial" charset="0"/>
              </a:defRPr>
            </a:lvl1pPr>
            <a:lvl2pPr>
              <a:defRPr>
                <a:solidFill>
                  <a:schemeClr val="bg1"/>
                </a:solidFill>
                <a:latin typeface="Arial" charset="0"/>
                <a:ea typeface="Arial" charset="0"/>
                <a:cs typeface="Arial" charset="0"/>
              </a:defRPr>
            </a:lvl2pPr>
            <a:lvl3pPr>
              <a:defRPr>
                <a:solidFill>
                  <a:schemeClr val="bg1"/>
                </a:solidFill>
                <a:latin typeface="Arial" charset="0"/>
                <a:ea typeface="Arial" charset="0"/>
                <a:cs typeface="Arial" charset="0"/>
              </a:defRPr>
            </a:lvl3pPr>
            <a:lvl4pPr>
              <a:defRPr>
                <a:solidFill>
                  <a:schemeClr val="bg1"/>
                </a:solidFill>
                <a:latin typeface="Arial" charset="0"/>
                <a:ea typeface="Arial" charset="0"/>
                <a:cs typeface="Arial" charset="0"/>
              </a:defRPr>
            </a:lvl4pPr>
            <a:lvl5pPr>
              <a:defRPr>
                <a:solidFill>
                  <a:schemeClr val="bg1"/>
                </a:solidFill>
                <a:latin typeface="Arial" charset="0"/>
                <a:ea typeface="Arial" charset="0"/>
                <a:cs typeface="Arial" charset="0"/>
              </a:defRPr>
            </a:lvl5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
        <p:nvSpPr>
          <p:cNvPr id="12" name="Platshållare för innehåll 2"/>
          <p:cNvSpPr>
            <a:spLocks noGrp="1"/>
          </p:cNvSpPr>
          <p:nvPr>
            <p:ph idx="10"/>
          </p:nvPr>
        </p:nvSpPr>
        <p:spPr>
          <a:xfrm>
            <a:off x="6493972" y="2072640"/>
            <a:ext cx="5475289" cy="4608650"/>
          </a:xfrm>
        </p:spPr>
        <p:txBody>
          <a:bodyPr/>
          <a:lstStyle>
            <a:lvl1pPr>
              <a:defRPr>
                <a:solidFill>
                  <a:schemeClr val="bg1"/>
                </a:solidFill>
                <a:latin typeface="Arial" charset="0"/>
                <a:ea typeface="Arial" charset="0"/>
                <a:cs typeface="Arial" charset="0"/>
              </a:defRPr>
            </a:lvl1pPr>
            <a:lvl2pPr>
              <a:defRPr>
                <a:solidFill>
                  <a:schemeClr val="bg1"/>
                </a:solidFill>
                <a:latin typeface="Arial" charset="0"/>
                <a:ea typeface="Arial" charset="0"/>
                <a:cs typeface="Arial" charset="0"/>
              </a:defRPr>
            </a:lvl2pPr>
            <a:lvl3pPr>
              <a:defRPr>
                <a:solidFill>
                  <a:schemeClr val="bg1"/>
                </a:solidFill>
                <a:latin typeface="Arial" charset="0"/>
                <a:ea typeface="Arial" charset="0"/>
                <a:cs typeface="Arial" charset="0"/>
              </a:defRPr>
            </a:lvl3pPr>
            <a:lvl4pPr>
              <a:defRPr>
                <a:solidFill>
                  <a:schemeClr val="bg1"/>
                </a:solidFill>
                <a:latin typeface="Arial" charset="0"/>
                <a:ea typeface="Arial" charset="0"/>
                <a:cs typeface="Arial" charset="0"/>
              </a:defRPr>
            </a:lvl4pPr>
            <a:lvl5pPr>
              <a:defRPr>
                <a:solidFill>
                  <a:schemeClr val="bg1"/>
                </a:solidFill>
                <a:latin typeface="Arial" charset="0"/>
                <a:ea typeface="Arial" charset="0"/>
                <a:cs typeface="Arial" charset="0"/>
              </a:defRPr>
            </a:lvl5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Anpassad layout">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61486303-1DAD-A74D-A318-E2F535AECD3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7" name="Rubrik 1"/>
          <p:cNvSpPr>
            <a:spLocks noGrp="1" noChangeAspect="1"/>
          </p:cNvSpPr>
          <p:nvPr>
            <p:ph type="title"/>
          </p:nvPr>
        </p:nvSpPr>
        <p:spPr>
          <a:xfrm>
            <a:off x="198681" y="779765"/>
            <a:ext cx="11794026" cy="878348"/>
          </a:xfrm>
        </p:spPr>
        <p:txBody>
          <a:bodyPr tIns="450000" bIns="46800" anchor="t" anchorCtr="0">
            <a:noAutofit/>
          </a:bodyPr>
          <a:lstStyle>
            <a:lvl1pPr>
              <a:defRPr sz="3600" b="0">
                <a:solidFill>
                  <a:schemeClr val="bg1"/>
                </a:solidFill>
                <a:latin typeface="Arial" charset="0"/>
                <a:ea typeface="Arial" charset="0"/>
                <a:cs typeface="Arial" charset="0"/>
              </a:defRPr>
            </a:lvl1pPr>
          </a:lstStyle>
          <a:p>
            <a:r>
              <a:rPr lang="sv-SE"/>
              <a:t>Klicka här för att ändra format</a:t>
            </a:r>
            <a:endParaRPr lang="sv-SE" dirty="0"/>
          </a:p>
        </p:txBody>
      </p:sp>
      <p:sp>
        <p:nvSpPr>
          <p:cNvPr id="8" name="Platshållare för innehåll 2"/>
          <p:cNvSpPr>
            <a:spLocks noGrp="1"/>
          </p:cNvSpPr>
          <p:nvPr>
            <p:ph idx="1"/>
          </p:nvPr>
        </p:nvSpPr>
        <p:spPr>
          <a:xfrm>
            <a:off x="198680" y="2072640"/>
            <a:ext cx="5475289" cy="4608650"/>
          </a:xfrm>
        </p:spPr>
        <p:txBody>
          <a:bodyPr/>
          <a:lstStyle>
            <a:lvl1pPr>
              <a:defRPr>
                <a:solidFill>
                  <a:schemeClr val="bg1"/>
                </a:solidFill>
                <a:latin typeface="Arial" charset="0"/>
                <a:ea typeface="Arial" charset="0"/>
                <a:cs typeface="Arial" charset="0"/>
              </a:defRPr>
            </a:lvl1pPr>
            <a:lvl2pPr>
              <a:defRPr>
                <a:solidFill>
                  <a:schemeClr val="bg1"/>
                </a:solidFill>
                <a:latin typeface="Arial" charset="0"/>
                <a:ea typeface="Arial" charset="0"/>
                <a:cs typeface="Arial" charset="0"/>
              </a:defRPr>
            </a:lvl2pPr>
            <a:lvl3pPr>
              <a:defRPr>
                <a:solidFill>
                  <a:schemeClr val="bg1"/>
                </a:solidFill>
                <a:latin typeface="Arial" charset="0"/>
                <a:ea typeface="Arial" charset="0"/>
                <a:cs typeface="Arial" charset="0"/>
              </a:defRPr>
            </a:lvl3pPr>
            <a:lvl4pPr>
              <a:defRPr>
                <a:solidFill>
                  <a:schemeClr val="bg1"/>
                </a:solidFill>
                <a:latin typeface="Arial" charset="0"/>
                <a:ea typeface="Arial" charset="0"/>
                <a:cs typeface="Arial" charset="0"/>
              </a:defRPr>
            </a:lvl4pPr>
            <a:lvl5pPr>
              <a:defRPr>
                <a:solidFill>
                  <a:schemeClr val="bg1"/>
                </a:solidFill>
                <a:latin typeface="Arial" charset="0"/>
                <a:ea typeface="Arial" charset="0"/>
                <a:cs typeface="Arial" charset="0"/>
              </a:defRPr>
            </a:lvl5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
        <p:nvSpPr>
          <p:cNvPr id="9" name="Platshållare för innehåll 2"/>
          <p:cNvSpPr>
            <a:spLocks noGrp="1"/>
          </p:cNvSpPr>
          <p:nvPr>
            <p:ph idx="10"/>
          </p:nvPr>
        </p:nvSpPr>
        <p:spPr>
          <a:xfrm>
            <a:off x="6493972" y="2072640"/>
            <a:ext cx="5475289" cy="4608650"/>
          </a:xfrm>
        </p:spPr>
        <p:txBody>
          <a:bodyPr/>
          <a:lstStyle>
            <a:lvl1pPr>
              <a:defRPr>
                <a:solidFill>
                  <a:schemeClr val="bg1"/>
                </a:solidFill>
                <a:latin typeface="Arial" charset="0"/>
                <a:ea typeface="Arial" charset="0"/>
                <a:cs typeface="Arial" charset="0"/>
              </a:defRPr>
            </a:lvl1pPr>
            <a:lvl2pPr>
              <a:defRPr>
                <a:solidFill>
                  <a:schemeClr val="bg1"/>
                </a:solidFill>
                <a:latin typeface="Arial" charset="0"/>
                <a:ea typeface="Arial" charset="0"/>
                <a:cs typeface="Arial" charset="0"/>
              </a:defRPr>
            </a:lvl2pPr>
            <a:lvl3pPr>
              <a:defRPr>
                <a:solidFill>
                  <a:schemeClr val="bg1"/>
                </a:solidFill>
                <a:latin typeface="Arial" charset="0"/>
                <a:ea typeface="Arial" charset="0"/>
                <a:cs typeface="Arial" charset="0"/>
              </a:defRPr>
            </a:lvl3pPr>
            <a:lvl4pPr>
              <a:defRPr>
                <a:solidFill>
                  <a:schemeClr val="bg1"/>
                </a:solidFill>
                <a:latin typeface="Arial" charset="0"/>
                <a:ea typeface="Arial" charset="0"/>
                <a:cs typeface="Arial" charset="0"/>
              </a:defRPr>
            </a:lvl4pPr>
            <a:lvl5pPr>
              <a:defRPr>
                <a:solidFill>
                  <a:schemeClr val="bg1"/>
                </a:solidFill>
                <a:latin typeface="Arial" charset="0"/>
                <a:ea typeface="Arial" charset="0"/>
                <a:cs typeface="Arial" charset="0"/>
              </a:defRPr>
            </a:lvl5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Anpassad layout">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71494F63-5005-2943-9A4F-6FC19346A82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3D112721-7C80-174F-A6E8-1C99F0CAF50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183992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Anpassad layout">
    <p:spTree>
      <p:nvGrpSpPr>
        <p:cNvPr id="1" name=""/>
        <p:cNvGrpSpPr/>
        <p:nvPr/>
      </p:nvGrpSpPr>
      <p:grpSpPr>
        <a:xfrm>
          <a:off x="0" y="0"/>
          <a:ext cx="0" cy="0"/>
          <a:chOff x="0" y="0"/>
          <a:chExt cx="0" cy="0"/>
        </a:xfrm>
      </p:grpSpPr>
      <p:pic>
        <p:nvPicPr>
          <p:cNvPr id="4" name="Bildobjekt 3">
            <a:extLst>
              <a:ext uri="{FF2B5EF4-FFF2-40B4-BE49-F238E27FC236}">
                <a16:creationId xmlns:a16="http://schemas.microsoft.com/office/drawing/2014/main" id="{5E134AAD-5437-AD4A-ACB2-2ADA30553EA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Anpassad layout">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E471892E-B839-304F-8970-CAE5C5A19EA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Rubrik 1"/>
          <p:cNvSpPr>
            <a:spLocks noGrp="1" noChangeAspect="1"/>
          </p:cNvSpPr>
          <p:nvPr>
            <p:ph type="title"/>
          </p:nvPr>
        </p:nvSpPr>
        <p:spPr>
          <a:xfrm>
            <a:off x="0" y="4601488"/>
            <a:ext cx="12191999" cy="1065865"/>
          </a:xfrm>
        </p:spPr>
        <p:txBody>
          <a:bodyPr tIns="270000" bIns="46800" anchor="t" anchorCtr="0">
            <a:noAutofit/>
          </a:bodyPr>
          <a:lstStyle>
            <a:lvl1pPr algn="ctr">
              <a:defRPr sz="3600" b="0">
                <a:solidFill>
                  <a:schemeClr val="bg1"/>
                </a:solidFill>
                <a:latin typeface="Arial" charset="0"/>
                <a:ea typeface="Arial" charset="0"/>
                <a:cs typeface="Arial" charset="0"/>
              </a:defRPr>
            </a:lvl1pPr>
          </a:lstStyle>
          <a:p>
            <a:r>
              <a:rPr lang="sv-SE"/>
              <a:t>Klicka här för att ändra format</a:t>
            </a:r>
            <a:endParaRPr lang="sv-S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Anpassad layout">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CC695CB9-AA8E-8347-A2CA-D80CB97CAE3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Rubrik 1"/>
          <p:cNvSpPr>
            <a:spLocks noGrp="1" noChangeAspect="1"/>
          </p:cNvSpPr>
          <p:nvPr>
            <p:ph type="title"/>
          </p:nvPr>
        </p:nvSpPr>
        <p:spPr>
          <a:xfrm>
            <a:off x="0" y="4601488"/>
            <a:ext cx="12191999" cy="1065865"/>
          </a:xfrm>
        </p:spPr>
        <p:txBody>
          <a:bodyPr tIns="270000" bIns="46800" anchor="t" anchorCtr="0">
            <a:noAutofit/>
          </a:bodyPr>
          <a:lstStyle>
            <a:lvl1pPr algn="ctr">
              <a:defRPr sz="3600" b="0">
                <a:solidFill>
                  <a:schemeClr val="bg1"/>
                </a:solidFill>
                <a:latin typeface="Arial" charset="0"/>
                <a:ea typeface="Arial" charset="0"/>
                <a:cs typeface="Arial" charset="0"/>
              </a:defRPr>
            </a:lvl1pPr>
          </a:lstStyle>
          <a:p>
            <a:r>
              <a:rPr lang="sv-SE"/>
              <a:t>Klicka här för att ändra format</a:t>
            </a:r>
            <a:endParaRPr lang="sv-S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Anpassad layout">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F2B7BBF9-8C4B-EF41-9B45-362F559BCC2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Rubrik 1"/>
          <p:cNvSpPr>
            <a:spLocks noGrp="1" noChangeAspect="1"/>
          </p:cNvSpPr>
          <p:nvPr>
            <p:ph type="title"/>
          </p:nvPr>
        </p:nvSpPr>
        <p:spPr>
          <a:xfrm>
            <a:off x="198681" y="779765"/>
            <a:ext cx="11794026" cy="878348"/>
          </a:xfrm>
        </p:spPr>
        <p:txBody>
          <a:bodyPr tIns="450000" bIns="46800" anchor="t" anchorCtr="0">
            <a:noAutofit/>
          </a:bodyPr>
          <a:lstStyle>
            <a:lvl1pPr>
              <a:defRPr sz="3600" b="0">
                <a:solidFill>
                  <a:schemeClr val="bg1"/>
                </a:solidFill>
                <a:latin typeface="Arial" charset="0"/>
                <a:ea typeface="Arial" charset="0"/>
                <a:cs typeface="Arial" charset="0"/>
              </a:defRPr>
            </a:lvl1pPr>
          </a:lstStyle>
          <a:p>
            <a:r>
              <a:rPr lang="sv-SE"/>
              <a:t>Klicka här för att ändra format</a:t>
            </a:r>
            <a:endParaRPr lang="sv-SE" dirty="0"/>
          </a:p>
        </p:txBody>
      </p:sp>
      <p:sp>
        <p:nvSpPr>
          <p:cNvPr id="4" name="Platshållare för innehåll 2"/>
          <p:cNvSpPr>
            <a:spLocks noGrp="1"/>
          </p:cNvSpPr>
          <p:nvPr>
            <p:ph idx="1"/>
          </p:nvPr>
        </p:nvSpPr>
        <p:spPr>
          <a:xfrm>
            <a:off x="198680" y="2072640"/>
            <a:ext cx="11794027" cy="4608650"/>
          </a:xfrm>
        </p:spPr>
        <p:txBody>
          <a:bodyPr/>
          <a:lstStyle>
            <a:lvl1pPr>
              <a:defRPr>
                <a:solidFill>
                  <a:schemeClr val="bg1"/>
                </a:solidFill>
                <a:latin typeface="Arial" charset="0"/>
                <a:ea typeface="Arial" charset="0"/>
                <a:cs typeface="Arial" charset="0"/>
              </a:defRPr>
            </a:lvl1pPr>
            <a:lvl2pPr>
              <a:defRPr>
                <a:solidFill>
                  <a:schemeClr val="bg1"/>
                </a:solidFill>
                <a:latin typeface="Arial" charset="0"/>
                <a:ea typeface="Arial" charset="0"/>
                <a:cs typeface="Arial" charset="0"/>
              </a:defRPr>
            </a:lvl2pPr>
            <a:lvl3pPr>
              <a:defRPr>
                <a:solidFill>
                  <a:schemeClr val="bg1"/>
                </a:solidFill>
                <a:latin typeface="Arial" charset="0"/>
                <a:ea typeface="Arial" charset="0"/>
                <a:cs typeface="Arial" charset="0"/>
              </a:defRPr>
            </a:lvl3pPr>
            <a:lvl4pPr>
              <a:defRPr>
                <a:solidFill>
                  <a:schemeClr val="bg1"/>
                </a:solidFill>
                <a:latin typeface="Arial" charset="0"/>
                <a:ea typeface="Arial" charset="0"/>
                <a:cs typeface="Arial" charset="0"/>
              </a:defRPr>
            </a:lvl4pPr>
            <a:lvl5pPr>
              <a:defRPr>
                <a:solidFill>
                  <a:schemeClr val="bg1"/>
                </a:solidFill>
                <a:latin typeface="Arial" charset="0"/>
                <a:ea typeface="Arial" charset="0"/>
                <a:cs typeface="Arial" charset="0"/>
              </a:defRPr>
            </a:lvl5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Anpassad layout">
    <p:spTree>
      <p:nvGrpSpPr>
        <p:cNvPr id="1" name=""/>
        <p:cNvGrpSpPr/>
        <p:nvPr/>
      </p:nvGrpSpPr>
      <p:grpSpPr>
        <a:xfrm>
          <a:off x="0" y="0"/>
          <a:ext cx="0" cy="0"/>
          <a:chOff x="0" y="0"/>
          <a:chExt cx="0" cy="0"/>
        </a:xfrm>
      </p:grpSpPr>
      <p:pic>
        <p:nvPicPr>
          <p:cNvPr id="4" name="Bildobjekt 3">
            <a:extLst>
              <a:ext uri="{FF2B5EF4-FFF2-40B4-BE49-F238E27FC236}">
                <a16:creationId xmlns:a16="http://schemas.microsoft.com/office/drawing/2014/main" id="{F86A6384-DC9F-D94E-AAA8-5D98A76BD37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Rubrik 1"/>
          <p:cNvSpPr>
            <a:spLocks noGrp="1" noChangeAspect="1"/>
          </p:cNvSpPr>
          <p:nvPr>
            <p:ph type="title"/>
          </p:nvPr>
        </p:nvSpPr>
        <p:spPr>
          <a:xfrm>
            <a:off x="198681" y="779765"/>
            <a:ext cx="11794026" cy="878348"/>
          </a:xfrm>
        </p:spPr>
        <p:txBody>
          <a:bodyPr tIns="450000" bIns="46800" anchor="t" anchorCtr="0">
            <a:noAutofit/>
          </a:bodyPr>
          <a:lstStyle>
            <a:lvl1pPr>
              <a:defRPr sz="3600" b="0">
                <a:solidFill>
                  <a:schemeClr val="bg1"/>
                </a:solidFill>
                <a:latin typeface="Arial" charset="0"/>
                <a:ea typeface="Arial" charset="0"/>
                <a:cs typeface="Arial" charset="0"/>
              </a:defRPr>
            </a:lvl1pPr>
          </a:lstStyle>
          <a:p>
            <a:r>
              <a:rPr lang="sv-SE"/>
              <a:t>Klicka här för att ändra format</a:t>
            </a:r>
            <a:endParaRPr lang="sv-SE" dirty="0"/>
          </a:p>
        </p:txBody>
      </p:sp>
      <p:sp>
        <p:nvSpPr>
          <p:cNvPr id="6" name="Platshållare för innehåll 2"/>
          <p:cNvSpPr>
            <a:spLocks noGrp="1"/>
          </p:cNvSpPr>
          <p:nvPr>
            <p:ph idx="1"/>
          </p:nvPr>
        </p:nvSpPr>
        <p:spPr>
          <a:xfrm>
            <a:off x="198680" y="2072640"/>
            <a:ext cx="11794027" cy="4608650"/>
          </a:xfrm>
        </p:spPr>
        <p:txBody>
          <a:bodyPr/>
          <a:lstStyle>
            <a:lvl1pPr>
              <a:defRPr>
                <a:solidFill>
                  <a:schemeClr val="bg1"/>
                </a:solidFill>
                <a:latin typeface="Arial" charset="0"/>
                <a:ea typeface="Arial" charset="0"/>
                <a:cs typeface="Arial" charset="0"/>
              </a:defRPr>
            </a:lvl1pPr>
            <a:lvl2pPr>
              <a:defRPr>
                <a:solidFill>
                  <a:schemeClr val="bg1"/>
                </a:solidFill>
                <a:latin typeface="Arial" charset="0"/>
                <a:ea typeface="Arial" charset="0"/>
                <a:cs typeface="Arial" charset="0"/>
              </a:defRPr>
            </a:lvl2pPr>
            <a:lvl3pPr>
              <a:defRPr>
                <a:solidFill>
                  <a:schemeClr val="bg1"/>
                </a:solidFill>
                <a:latin typeface="Arial" charset="0"/>
                <a:ea typeface="Arial" charset="0"/>
                <a:cs typeface="Arial" charset="0"/>
              </a:defRPr>
            </a:lvl3pPr>
            <a:lvl4pPr>
              <a:defRPr>
                <a:solidFill>
                  <a:schemeClr val="bg1"/>
                </a:solidFill>
                <a:latin typeface="Arial" charset="0"/>
                <a:ea typeface="Arial" charset="0"/>
                <a:cs typeface="Arial" charset="0"/>
              </a:defRPr>
            </a:lvl4pPr>
            <a:lvl5pPr>
              <a:defRPr>
                <a:solidFill>
                  <a:schemeClr val="bg1"/>
                </a:solidFill>
                <a:latin typeface="Arial" charset="0"/>
                <a:ea typeface="Arial" charset="0"/>
                <a:cs typeface="Arial" charset="0"/>
              </a:defRPr>
            </a:lvl5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Anpassad layout">
    <p:spTree>
      <p:nvGrpSpPr>
        <p:cNvPr id="1" name=""/>
        <p:cNvGrpSpPr/>
        <p:nvPr/>
      </p:nvGrpSpPr>
      <p:grpSpPr>
        <a:xfrm>
          <a:off x="0" y="0"/>
          <a:ext cx="0" cy="0"/>
          <a:chOff x="0" y="0"/>
          <a:chExt cx="0" cy="0"/>
        </a:xfrm>
      </p:grpSpPr>
      <p:pic>
        <p:nvPicPr>
          <p:cNvPr id="4" name="Bildobjekt 3">
            <a:extLst>
              <a:ext uri="{FF2B5EF4-FFF2-40B4-BE49-F238E27FC236}">
                <a16:creationId xmlns:a16="http://schemas.microsoft.com/office/drawing/2014/main" id="{34D4ED0B-EC59-5B49-8CC9-6A5AC85F656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Rubrik 1"/>
          <p:cNvSpPr>
            <a:spLocks noGrp="1" noChangeAspect="1"/>
          </p:cNvSpPr>
          <p:nvPr>
            <p:ph type="title"/>
          </p:nvPr>
        </p:nvSpPr>
        <p:spPr>
          <a:xfrm>
            <a:off x="198681" y="779765"/>
            <a:ext cx="11794026" cy="878348"/>
          </a:xfrm>
        </p:spPr>
        <p:txBody>
          <a:bodyPr tIns="450000" bIns="46800" anchor="t" anchorCtr="0">
            <a:noAutofit/>
          </a:bodyPr>
          <a:lstStyle>
            <a:lvl1pPr>
              <a:defRPr sz="3600" b="0">
                <a:solidFill>
                  <a:schemeClr val="bg1"/>
                </a:solidFill>
                <a:latin typeface="Arial" charset="0"/>
                <a:ea typeface="Arial" charset="0"/>
                <a:cs typeface="Arial" charset="0"/>
              </a:defRPr>
            </a:lvl1pPr>
          </a:lstStyle>
          <a:p>
            <a:r>
              <a:rPr lang="sv-SE"/>
              <a:t>Klicka här för att ändra format</a:t>
            </a:r>
            <a:endParaRPr lang="sv-SE" dirty="0"/>
          </a:p>
        </p:txBody>
      </p:sp>
      <p:sp>
        <p:nvSpPr>
          <p:cNvPr id="6" name="Platshållare för innehåll 2"/>
          <p:cNvSpPr>
            <a:spLocks noGrp="1"/>
          </p:cNvSpPr>
          <p:nvPr>
            <p:ph idx="1"/>
          </p:nvPr>
        </p:nvSpPr>
        <p:spPr>
          <a:xfrm>
            <a:off x="198680" y="2072640"/>
            <a:ext cx="11794027" cy="4608650"/>
          </a:xfrm>
        </p:spPr>
        <p:txBody>
          <a:bodyPr/>
          <a:lstStyle>
            <a:lvl1pPr>
              <a:defRPr>
                <a:solidFill>
                  <a:schemeClr val="bg1"/>
                </a:solidFill>
                <a:latin typeface="Arial" charset="0"/>
                <a:ea typeface="Arial" charset="0"/>
                <a:cs typeface="Arial" charset="0"/>
              </a:defRPr>
            </a:lvl1pPr>
            <a:lvl2pPr>
              <a:defRPr>
                <a:solidFill>
                  <a:schemeClr val="bg1"/>
                </a:solidFill>
                <a:latin typeface="Arial" charset="0"/>
                <a:ea typeface="Arial" charset="0"/>
                <a:cs typeface="Arial" charset="0"/>
              </a:defRPr>
            </a:lvl2pPr>
            <a:lvl3pPr>
              <a:defRPr>
                <a:solidFill>
                  <a:schemeClr val="bg1"/>
                </a:solidFill>
                <a:latin typeface="Arial" charset="0"/>
                <a:ea typeface="Arial" charset="0"/>
                <a:cs typeface="Arial" charset="0"/>
              </a:defRPr>
            </a:lvl3pPr>
            <a:lvl4pPr>
              <a:defRPr>
                <a:solidFill>
                  <a:schemeClr val="bg1"/>
                </a:solidFill>
                <a:latin typeface="Arial" charset="0"/>
                <a:ea typeface="Arial" charset="0"/>
                <a:cs typeface="Arial" charset="0"/>
              </a:defRPr>
            </a:lvl4pPr>
            <a:lvl5pPr>
              <a:defRPr>
                <a:solidFill>
                  <a:schemeClr val="bg1"/>
                </a:solidFill>
                <a:latin typeface="Arial" charset="0"/>
                <a:ea typeface="Arial" charset="0"/>
                <a:cs typeface="Arial" charset="0"/>
              </a:defRPr>
            </a:lvl5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Anpassad layout">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B8469DEB-D606-7F42-A210-47C27154EAF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Rubrik 1"/>
          <p:cNvSpPr>
            <a:spLocks noGrp="1" noChangeAspect="1"/>
          </p:cNvSpPr>
          <p:nvPr>
            <p:ph type="title"/>
          </p:nvPr>
        </p:nvSpPr>
        <p:spPr>
          <a:xfrm>
            <a:off x="198681" y="779765"/>
            <a:ext cx="11794026" cy="878348"/>
          </a:xfrm>
        </p:spPr>
        <p:txBody>
          <a:bodyPr tIns="450000" bIns="46800" anchor="t" anchorCtr="0">
            <a:noAutofit/>
          </a:bodyPr>
          <a:lstStyle>
            <a:lvl1pPr>
              <a:defRPr sz="3600" b="0">
                <a:solidFill>
                  <a:schemeClr val="bg1"/>
                </a:solidFill>
                <a:latin typeface="Arial" charset="0"/>
                <a:ea typeface="Arial" charset="0"/>
                <a:cs typeface="Arial" charset="0"/>
              </a:defRPr>
            </a:lvl1pPr>
          </a:lstStyle>
          <a:p>
            <a:r>
              <a:rPr lang="sv-SE"/>
              <a:t>Klicka här för att ändra format</a:t>
            </a:r>
            <a:endParaRPr lang="sv-SE" dirty="0"/>
          </a:p>
        </p:txBody>
      </p:sp>
      <p:sp>
        <p:nvSpPr>
          <p:cNvPr id="8" name="Platshållare för innehåll 2"/>
          <p:cNvSpPr>
            <a:spLocks noGrp="1"/>
          </p:cNvSpPr>
          <p:nvPr>
            <p:ph idx="1"/>
          </p:nvPr>
        </p:nvSpPr>
        <p:spPr>
          <a:xfrm>
            <a:off x="198680" y="2072640"/>
            <a:ext cx="5475289" cy="4608650"/>
          </a:xfrm>
        </p:spPr>
        <p:txBody>
          <a:bodyPr/>
          <a:lstStyle>
            <a:lvl1pPr>
              <a:defRPr>
                <a:solidFill>
                  <a:schemeClr val="bg1"/>
                </a:solidFill>
                <a:latin typeface="Arial" charset="0"/>
                <a:ea typeface="Arial" charset="0"/>
                <a:cs typeface="Arial" charset="0"/>
              </a:defRPr>
            </a:lvl1pPr>
            <a:lvl2pPr>
              <a:defRPr>
                <a:solidFill>
                  <a:schemeClr val="bg1"/>
                </a:solidFill>
                <a:latin typeface="Arial" charset="0"/>
                <a:ea typeface="Arial" charset="0"/>
                <a:cs typeface="Arial" charset="0"/>
              </a:defRPr>
            </a:lvl2pPr>
            <a:lvl3pPr>
              <a:defRPr>
                <a:solidFill>
                  <a:schemeClr val="bg1"/>
                </a:solidFill>
                <a:latin typeface="Arial" charset="0"/>
                <a:ea typeface="Arial" charset="0"/>
                <a:cs typeface="Arial" charset="0"/>
              </a:defRPr>
            </a:lvl3pPr>
            <a:lvl4pPr>
              <a:defRPr>
                <a:solidFill>
                  <a:schemeClr val="bg1"/>
                </a:solidFill>
                <a:latin typeface="Arial" charset="0"/>
                <a:ea typeface="Arial" charset="0"/>
                <a:cs typeface="Arial" charset="0"/>
              </a:defRPr>
            </a:lvl4pPr>
            <a:lvl5pPr>
              <a:defRPr>
                <a:solidFill>
                  <a:schemeClr val="bg1"/>
                </a:solidFill>
                <a:latin typeface="Arial" charset="0"/>
                <a:ea typeface="Arial" charset="0"/>
                <a:cs typeface="Arial" charset="0"/>
              </a:defRPr>
            </a:lvl5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
        <p:nvSpPr>
          <p:cNvPr id="9" name="Platshållare för innehåll 2"/>
          <p:cNvSpPr>
            <a:spLocks noGrp="1"/>
          </p:cNvSpPr>
          <p:nvPr>
            <p:ph idx="10"/>
          </p:nvPr>
        </p:nvSpPr>
        <p:spPr>
          <a:xfrm>
            <a:off x="6493972" y="2072640"/>
            <a:ext cx="5475289" cy="4608650"/>
          </a:xfrm>
        </p:spPr>
        <p:txBody>
          <a:bodyPr/>
          <a:lstStyle>
            <a:lvl1pPr>
              <a:defRPr>
                <a:solidFill>
                  <a:schemeClr val="bg1"/>
                </a:solidFill>
                <a:latin typeface="Arial" charset="0"/>
                <a:ea typeface="Arial" charset="0"/>
                <a:cs typeface="Arial" charset="0"/>
              </a:defRPr>
            </a:lvl1pPr>
            <a:lvl2pPr>
              <a:defRPr>
                <a:solidFill>
                  <a:schemeClr val="bg1"/>
                </a:solidFill>
                <a:latin typeface="Arial" charset="0"/>
                <a:ea typeface="Arial" charset="0"/>
                <a:cs typeface="Arial" charset="0"/>
              </a:defRPr>
            </a:lvl2pPr>
            <a:lvl3pPr>
              <a:defRPr>
                <a:solidFill>
                  <a:schemeClr val="bg1"/>
                </a:solidFill>
                <a:latin typeface="Arial" charset="0"/>
                <a:ea typeface="Arial" charset="0"/>
                <a:cs typeface="Arial" charset="0"/>
              </a:defRPr>
            </a:lvl3pPr>
            <a:lvl4pPr>
              <a:defRPr>
                <a:solidFill>
                  <a:schemeClr val="bg1"/>
                </a:solidFill>
                <a:latin typeface="Arial" charset="0"/>
                <a:ea typeface="Arial" charset="0"/>
                <a:cs typeface="Arial" charset="0"/>
              </a:defRPr>
            </a:lvl4pPr>
            <a:lvl5pPr>
              <a:defRPr>
                <a:solidFill>
                  <a:schemeClr val="bg1"/>
                </a:solidFill>
                <a:latin typeface="Arial" charset="0"/>
                <a:ea typeface="Arial" charset="0"/>
                <a:cs typeface="Arial" charset="0"/>
              </a:defRPr>
            </a:lvl5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dirty="0"/>
              <a:t>Klicka här för att ändra format</a:t>
            </a:r>
          </a:p>
        </p:txBody>
      </p:sp>
      <p:sp>
        <p:nvSpPr>
          <p:cNvPr id="3" name="Platshållare för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58978A-EAF7-4F4D-861F-CD02954B52E3}" type="datetimeFigureOut">
              <a:rPr lang="sv-SE" smtClean="0"/>
              <a:t>2018-05-23</a:t>
            </a:fld>
            <a:endParaRPr lang="sv-SE"/>
          </a:p>
        </p:txBody>
      </p:sp>
      <p:sp>
        <p:nvSpPr>
          <p:cNvPr id="5" name="Platshållare för sidfo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CA71A6-51AD-9D44-A494-215EB25FC5B3}" type="slidenum">
              <a:rPr lang="sv-SE" smtClean="0"/>
              <a:t>‹#›</a:t>
            </a:fld>
            <a:endParaRPr lang="sv-SE"/>
          </a:p>
        </p:txBody>
      </p:sp>
    </p:spTree>
    <p:extLst>
      <p:ext uri="{BB962C8B-B14F-4D97-AF65-F5344CB8AC3E}">
        <p14:creationId xmlns:p14="http://schemas.microsoft.com/office/powerpoint/2010/main" val="10405334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8" r:id="rId9"/>
    <p:sldLayoutId id="2147483659" r:id="rId10"/>
    <p:sldLayoutId id="2147483660" r:id="rId11"/>
    <p:sldLayoutId id="2147483657" r:id="rId12"/>
  </p:sldLayoutIdLst>
  <p:txStyles>
    <p:titleStyle>
      <a:lvl1pPr algn="l" defTabSz="914400" rtl="0" eaLnBrk="1" latinLnBrk="0" hangingPunct="1">
        <a:lnSpc>
          <a:spcPct val="90000"/>
        </a:lnSpc>
        <a:spcBef>
          <a:spcPct val="0"/>
        </a:spcBef>
        <a:buNone/>
        <a:defRPr sz="4400" kern="1200">
          <a:solidFill>
            <a:schemeClr val="bg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32.jpeg"/><Relationship Id="rId13" Type="http://schemas.openxmlformats.org/officeDocument/2006/relationships/image" Target="../media/image37.jpeg"/><Relationship Id="rId18" Type="http://schemas.openxmlformats.org/officeDocument/2006/relationships/image" Target="../media/image42.jpeg"/><Relationship Id="rId3" Type="http://schemas.openxmlformats.org/officeDocument/2006/relationships/image" Target="../media/image27.jpeg"/><Relationship Id="rId7" Type="http://schemas.openxmlformats.org/officeDocument/2006/relationships/image" Target="../media/image31.jpeg"/><Relationship Id="rId12" Type="http://schemas.openxmlformats.org/officeDocument/2006/relationships/image" Target="../media/image36.png"/><Relationship Id="rId17" Type="http://schemas.openxmlformats.org/officeDocument/2006/relationships/image" Target="../media/image41.png"/><Relationship Id="rId2" Type="http://schemas.openxmlformats.org/officeDocument/2006/relationships/notesSlide" Target="../notesSlides/notesSlide10.xml"/><Relationship Id="rId16" Type="http://schemas.openxmlformats.org/officeDocument/2006/relationships/image" Target="../media/image40.jpeg"/><Relationship Id="rId1" Type="http://schemas.openxmlformats.org/officeDocument/2006/relationships/slideLayout" Target="../slideLayouts/slideLayout7.xml"/><Relationship Id="rId6" Type="http://schemas.openxmlformats.org/officeDocument/2006/relationships/image" Target="../media/image30.jpeg"/><Relationship Id="rId11" Type="http://schemas.openxmlformats.org/officeDocument/2006/relationships/image" Target="../media/image35.jpeg"/><Relationship Id="rId5" Type="http://schemas.openxmlformats.org/officeDocument/2006/relationships/image" Target="../media/image29.jpeg"/><Relationship Id="rId15" Type="http://schemas.openxmlformats.org/officeDocument/2006/relationships/image" Target="../media/image39.png"/><Relationship Id="rId10" Type="http://schemas.openxmlformats.org/officeDocument/2006/relationships/image" Target="../media/image34.jpeg"/><Relationship Id="rId19" Type="http://schemas.openxmlformats.org/officeDocument/2006/relationships/image" Target="../media/image43.tiff"/><Relationship Id="rId4" Type="http://schemas.openxmlformats.org/officeDocument/2006/relationships/image" Target="../media/image28.jpeg"/><Relationship Id="rId9" Type="http://schemas.openxmlformats.org/officeDocument/2006/relationships/image" Target="../media/image33.jpeg"/><Relationship Id="rId14" Type="http://schemas.openxmlformats.org/officeDocument/2006/relationships/image" Target="../media/image38.jpeg"/></Relationships>
</file>

<file path=ppt/slides/_rels/slide1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62207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ktangel 25"/>
          <p:cNvSpPr/>
          <p:nvPr/>
        </p:nvSpPr>
        <p:spPr>
          <a:xfrm>
            <a:off x="0" y="808096"/>
            <a:ext cx="12192000" cy="6064334"/>
          </a:xfrm>
          <a:prstGeom prst="rect">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pic>
        <p:nvPicPr>
          <p:cNvPr id="49" name="Bildobjekt 4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1404" y="860157"/>
            <a:ext cx="2808764" cy="1188323"/>
          </a:xfrm>
          <a:prstGeom prst="rect">
            <a:avLst/>
          </a:prstGeom>
        </p:spPr>
      </p:pic>
      <p:pic>
        <p:nvPicPr>
          <p:cNvPr id="58" name="Bildobjekt 5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21186" y="4113357"/>
            <a:ext cx="2155234" cy="1983543"/>
          </a:xfrm>
          <a:prstGeom prst="rect">
            <a:avLst/>
          </a:prstGeom>
        </p:spPr>
      </p:pic>
      <p:pic>
        <p:nvPicPr>
          <p:cNvPr id="59" name="Picture 8" descr="https://www.woody.se/globalassets/anlaggningar/orminge-tra/proffs/logos/sodrainter.jp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9204416" y="1888790"/>
            <a:ext cx="2815598" cy="1306624"/>
          </a:xfrm>
          <a:prstGeom prst="rect">
            <a:avLst/>
          </a:prstGeom>
          <a:noFill/>
          <a:extLst>
            <a:ext uri="{909E8E84-426E-40dd-AFC4-6F175D3DCCD1}">
              <a14:hiddenFill xmlns="" xmlns:a14="http://schemas.microsoft.com/office/drawing/2010/main">
                <a:solidFill>
                  <a:srgbClr val="FFFFFF"/>
                </a:solidFill>
              </a14:hiddenFill>
            </a:ext>
          </a:extLst>
        </p:spPr>
      </p:pic>
      <p:pic>
        <p:nvPicPr>
          <p:cNvPr id="61" name="Bildobjekt 6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317964" y="4435161"/>
            <a:ext cx="1355738" cy="1377430"/>
          </a:xfrm>
          <a:prstGeom prst="rect">
            <a:avLst/>
          </a:prstGeom>
        </p:spPr>
      </p:pic>
      <p:pic>
        <p:nvPicPr>
          <p:cNvPr id="63" name="Picture 2" descr="201602-IVA-Tekniksprånget-Logobilder-Umeåkommun-vit"/>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111343" y="5672811"/>
            <a:ext cx="2248225" cy="951172"/>
          </a:xfrm>
          <a:prstGeom prst="rect">
            <a:avLst/>
          </a:prstGeom>
          <a:noFill/>
          <a:extLst>
            <a:ext uri="{909E8E84-426E-40dd-AFC4-6F175D3DCCD1}">
              <a14:hiddenFill xmlns="" xmlns:a14="http://schemas.microsoft.com/office/drawing/2010/main">
                <a:solidFill>
                  <a:srgbClr val="FFFFFF"/>
                </a:solidFill>
              </a14:hiddenFill>
            </a:ext>
          </a:extLst>
        </p:spPr>
      </p:pic>
      <p:pic>
        <p:nvPicPr>
          <p:cNvPr id="64" name="Bildobjekt 6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186987" y="5612823"/>
            <a:ext cx="2761481" cy="1168319"/>
          </a:xfrm>
          <a:prstGeom prst="rect">
            <a:avLst/>
          </a:prstGeom>
        </p:spPr>
      </p:pic>
      <p:pic>
        <p:nvPicPr>
          <p:cNvPr id="65" name="Bildobjekt 64"/>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188576" y="872901"/>
            <a:ext cx="2162808" cy="915033"/>
          </a:xfrm>
          <a:prstGeom prst="rect">
            <a:avLst/>
          </a:prstGeom>
        </p:spPr>
      </p:pic>
      <p:pic>
        <p:nvPicPr>
          <p:cNvPr id="2" name="Bildobjekt 1" descr="image012.jp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4691449" y="1843008"/>
            <a:ext cx="2400691" cy="1015677"/>
          </a:xfrm>
          <a:prstGeom prst="rect">
            <a:avLst/>
          </a:prstGeom>
        </p:spPr>
      </p:pic>
      <p:pic>
        <p:nvPicPr>
          <p:cNvPr id="3" name="Bildobjekt 2" descr="image011.jpg"/>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21800" y="4440513"/>
            <a:ext cx="3216578" cy="1360860"/>
          </a:xfrm>
          <a:prstGeom prst="rect">
            <a:avLst/>
          </a:prstGeom>
        </p:spPr>
      </p:pic>
      <p:pic>
        <p:nvPicPr>
          <p:cNvPr id="4" name="Bildobjekt 3" descr="image010.png"/>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7506093" y="2106298"/>
            <a:ext cx="1632779" cy="548614"/>
          </a:xfrm>
          <a:prstGeom prst="rect">
            <a:avLst/>
          </a:prstGeom>
        </p:spPr>
      </p:pic>
      <p:pic>
        <p:nvPicPr>
          <p:cNvPr id="5" name="Bildobjekt 4" descr="image009.jpg"/>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9201480" y="943317"/>
            <a:ext cx="2674881" cy="1131680"/>
          </a:xfrm>
          <a:prstGeom prst="rect">
            <a:avLst/>
          </a:prstGeom>
        </p:spPr>
      </p:pic>
      <p:pic>
        <p:nvPicPr>
          <p:cNvPr id="50" name="Picture 16" descr="201509-IVA-Teknikspra¦ènget-Logobilder-nr2"/>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91644" y="1754177"/>
            <a:ext cx="3211080" cy="1358534"/>
          </a:xfrm>
          <a:prstGeom prst="rect">
            <a:avLst/>
          </a:prstGeom>
          <a:noFill/>
          <a:extLst>
            <a:ext uri="{909E8E84-426E-40dd-AFC4-6F175D3DCCD1}">
              <a14:hiddenFill xmlns="" xmlns:a14="http://schemas.microsoft.com/office/drawing/2010/main">
                <a:solidFill>
                  <a:srgbClr val="FFFFFF"/>
                </a:solidFill>
              </a14:hiddenFill>
            </a:ext>
          </a:extLst>
        </p:spPr>
      </p:pic>
      <p:sp>
        <p:nvSpPr>
          <p:cNvPr id="40" name="Rektangel 39"/>
          <p:cNvSpPr/>
          <p:nvPr/>
        </p:nvSpPr>
        <p:spPr>
          <a:xfrm>
            <a:off x="-1" y="3169828"/>
            <a:ext cx="12194937" cy="1344912"/>
          </a:xfrm>
          <a:prstGeom prst="rect">
            <a:avLst/>
          </a:prstGeom>
          <a:solidFill>
            <a:srgbClr val="767171">
              <a:alpha val="83000"/>
            </a:srgbClr>
          </a:solidFill>
          <a:ln>
            <a:noFill/>
          </a:ln>
          <a:effectLst/>
        </p:spPr>
        <p:style>
          <a:lnRef idx="1">
            <a:schemeClr val="accent1"/>
          </a:lnRef>
          <a:fillRef idx="3">
            <a:schemeClr val="accent1"/>
          </a:fillRef>
          <a:effectRef idx="2">
            <a:schemeClr val="accent1"/>
          </a:effectRef>
          <a:fontRef idx="minor">
            <a:schemeClr val="lt1"/>
          </a:fontRef>
        </p:style>
        <p:txBody>
          <a:bodyPr lIns="121874" tIns="60937" rIns="121874" bIns="60937" rtlCol="0" anchor="ctr"/>
          <a:lstStyle/>
          <a:p>
            <a:pPr algn="ctr" defTabSz="914037">
              <a:defRPr/>
            </a:pPr>
            <a:r>
              <a:rPr lang="sv-SE" sz="4000" dirty="0">
                <a:solidFill>
                  <a:prstClr val="white"/>
                </a:solidFill>
                <a:latin typeface="Arial" charset="0"/>
                <a:ea typeface="Arial" charset="0"/>
                <a:cs typeface="Arial" charset="0"/>
              </a:rPr>
              <a:t>150 medverkande arbetsgivare på 50 orter</a:t>
            </a:r>
          </a:p>
        </p:txBody>
      </p:sp>
      <p:pic>
        <p:nvPicPr>
          <p:cNvPr id="56" name="Picture 4" descr="hm-logo"/>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3204723" y="1967680"/>
            <a:ext cx="1191623" cy="791853"/>
          </a:xfrm>
          <a:prstGeom prst="rect">
            <a:avLst/>
          </a:prstGeom>
          <a:noFill/>
          <a:extLst>
            <a:ext uri="{909E8E84-426E-40dd-AFC4-6F175D3DCCD1}">
              <a14:hiddenFill xmlns="" xmlns:a14="http://schemas.microsoft.com/office/drawing/2010/main">
                <a:solidFill>
                  <a:srgbClr val="FFFFFF"/>
                </a:solidFill>
              </a14:hiddenFill>
            </a:ext>
          </a:extLst>
        </p:spPr>
      </p:pic>
      <p:pic>
        <p:nvPicPr>
          <p:cNvPr id="54" name="Picture 2" descr="201509-IVA-Teknikspra¦ènget-Logobilder-nr50"/>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5923295" y="835127"/>
            <a:ext cx="2930601" cy="1239870"/>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Bildobjekt 7" descr="prv.png"/>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8104997" y="5916269"/>
            <a:ext cx="1301078" cy="550602"/>
          </a:xfrm>
          <a:prstGeom prst="rect">
            <a:avLst/>
          </a:prstGeom>
        </p:spPr>
      </p:pic>
      <p:pic>
        <p:nvPicPr>
          <p:cNvPr id="6" name="Bildobjekt 5" descr="Swedavia.jpg"/>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409265" y="5725261"/>
            <a:ext cx="2561215" cy="791415"/>
          </a:xfrm>
          <a:prstGeom prst="rect">
            <a:avLst/>
          </a:prstGeom>
        </p:spPr>
      </p:pic>
      <p:sp>
        <p:nvSpPr>
          <p:cNvPr id="21" name="Ellips 20">
            <a:extLst>
              <a:ext uri="{FF2B5EF4-FFF2-40B4-BE49-F238E27FC236}">
                <a16:creationId xmlns:a16="http://schemas.microsoft.com/office/drawing/2014/main" id="{301EC05D-521C-3C45-AA70-A6AFE0C74843}"/>
              </a:ext>
            </a:extLst>
          </p:cNvPr>
          <p:cNvSpPr/>
          <p:nvPr/>
        </p:nvSpPr>
        <p:spPr>
          <a:xfrm>
            <a:off x="9622015" y="4676223"/>
            <a:ext cx="2070101" cy="2068405"/>
          </a:xfrm>
          <a:prstGeom prst="ellipse">
            <a:avLst/>
          </a:prstGeom>
          <a:solidFill>
            <a:srgbClr val="5CCBCD"/>
          </a:solidFill>
          <a:ln w="38100" cmpd="sng">
            <a:noFill/>
          </a:ln>
          <a:effectLst/>
        </p:spPr>
        <p:style>
          <a:lnRef idx="1">
            <a:schemeClr val="accent1"/>
          </a:lnRef>
          <a:fillRef idx="3">
            <a:schemeClr val="accent1"/>
          </a:fillRef>
          <a:effectRef idx="2">
            <a:schemeClr val="accent1"/>
          </a:effectRef>
          <a:fontRef idx="minor">
            <a:schemeClr val="lt1"/>
          </a:fontRef>
        </p:style>
        <p:txBody>
          <a:bodyPr lIns="121914" tIns="60957" rIns="121914" bIns="60957" rtlCol="0" anchor="ctr"/>
          <a:lstStyle/>
          <a:p>
            <a:pPr algn="ctr" defTabSz="914377"/>
            <a:endParaRPr lang="sv-SE" sz="1500" dirty="0">
              <a:solidFill>
                <a:prstClr val="white"/>
              </a:solidFill>
              <a:latin typeface="Times New Roman"/>
              <a:cs typeface="Times New Roman"/>
            </a:endParaRPr>
          </a:p>
          <a:p>
            <a:pPr algn="ctr" defTabSz="914377"/>
            <a:endParaRPr lang="sv-SE" sz="1500" dirty="0">
              <a:solidFill>
                <a:prstClr val="white"/>
              </a:solidFill>
              <a:latin typeface="Times New Roman"/>
              <a:cs typeface="Times New Roman"/>
            </a:endParaRPr>
          </a:p>
          <a:p>
            <a:pPr algn="ctr" defTabSz="914377"/>
            <a:endParaRPr lang="sv-SE" sz="1500" dirty="0">
              <a:solidFill>
                <a:prstClr val="white"/>
              </a:solidFill>
              <a:latin typeface="Times New Roman"/>
              <a:cs typeface="Times New Roman"/>
            </a:endParaRPr>
          </a:p>
        </p:txBody>
      </p:sp>
      <p:sp>
        <p:nvSpPr>
          <p:cNvPr id="22" name="Rektangel 21">
            <a:extLst>
              <a:ext uri="{FF2B5EF4-FFF2-40B4-BE49-F238E27FC236}">
                <a16:creationId xmlns:a16="http://schemas.microsoft.com/office/drawing/2014/main" id="{FE65ECE5-4BE0-0B47-B3CF-39316DC2FEA4}"/>
              </a:ext>
            </a:extLst>
          </p:cNvPr>
          <p:cNvSpPr/>
          <p:nvPr/>
        </p:nvSpPr>
        <p:spPr>
          <a:xfrm>
            <a:off x="9387540" y="4654505"/>
            <a:ext cx="2588520" cy="1754327"/>
          </a:xfrm>
          <a:prstGeom prst="rect">
            <a:avLst/>
          </a:prstGeom>
        </p:spPr>
        <p:txBody>
          <a:bodyPr wrap="square">
            <a:spAutoFit/>
          </a:bodyPr>
          <a:lstStyle/>
          <a:p>
            <a:pPr algn="ctr"/>
            <a:endParaRPr lang="sv-SE" sz="2000" dirty="0">
              <a:solidFill>
                <a:prstClr val="white"/>
              </a:solidFill>
              <a:latin typeface="Arial"/>
              <a:cs typeface="Arial"/>
            </a:endParaRPr>
          </a:p>
          <a:p>
            <a:pPr algn="ctr"/>
            <a:r>
              <a:rPr lang="sv-SE" sz="4800" dirty="0">
                <a:solidFill>
                  <a:prstClr val="white"/>
                </a:solidFill>
                <a:latin typeface="Arial"/>
                <a:cs typeface="Arial"/>
              </a:rPr>
              <a:t>300</a:t>
            </a:r>
          </a:p>
          <a:p>
            <a:pPr algn="ctr"/>
            <a:r>
              <a:rPr lang="sv-SE" sz="2000" dirty="0">
                <a:solidFill>
                  <a:prstClr val="white"/>
                </a:solidFill>
                <a:latin typeface="Arial"/>
                <a:cs typeface="Arial"/>
              </a:rPr>
              <a:t>praktikanter </a:t>
            </a:r>
          </a:p>
          <a:p>
            <a:pPr algn="ctr"/>
            <a:r>
              <a:rPr lang="sv-SE" sz="2000" dirty="0">
                <a:solidFill>
                  <a:prstClr val="white"/>
                </a:solidFill>
                <a:latin typeface="Arial"/>
                <a:cs typeface="Arial"/>
              </a:rPr>
              <a:t>sedan 2016</a:t>
            </a:r>
          </a:p>
        </p:txBody>
      </p:sp>
      <p:pic>
        <p:nvPicPr>
          <p:cNvPr id="9" name="Bildobjekt 8">
            <a:extLst>
              <a:ext uri="{FF2B5EF4-FFF2-40B4-BE49-F238E27FC236}">
                <a16:creationId xmlns:a16="http://schemas.microsoft.com/office/drawing/2014/main" id="{3565AE19-8253-6946-9BDF-C85A442C51C1}"/>
              </a:ext>
            </a:extLst>
          </p:cNvPr>
          <p:cNvPicPr>
            <a:picLocks noChangeAspect="1"/>
          </p:cNvPicPr>
          <p:nvPr/>
        </p:nvPicPr>
        <p:blipFill>
          <a:blip r:embed="rId19"/>
          <a:stretch>
            <a:fillRect/>
          </a:stretch>
        </p:blipFill>
        <p:spPr>
          <a:xfrm>
            <a:off x="7388592" y="4505621"/>
            <a:ext cx="2103326" cy="1186086"/>
          </a:xfrm>
          <a:prstGeom prst="rect">
            <a:avLst/>
          </a:prstGeom>
        </p:spPr>
      </p:pic>
    </p:spTree>
    <p:extLst>
      <p:ext uri="{BB962C8B-B14F-4D97-AF65-F5344CB8AC3E}">
        <p14:creationId xmlns:p14="http://schemas.microsoft.com/office/powerpoint/2010/main" val="24517066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ubrik 1"/>
          <p:cNvSpPr>
            <a:spLocks noGrp="1"/>
          </p:cNvSpPr>
          <p:nvPr>
            <p:ph type="title"/>
          </p:nvPr>
        </p:nvSpPr>
        <p:spPr>
          <a:xfrm>
            <a:off x="198681" y="779765"/>
            <a:ext cx="11415662" cy="878348"/>
          </a:xfrm>
        </p:spPr>
        <p:txBody>
          <a:bodyPr/>
          <a:lstStyle/>
          <a:p>
            <a:pPr algn="r"/>
            <a:r>
              <a:rPr lang="sv-SE" dirty="0"/>
              <a:t>Jobbsprånget ger effekt</a:t>
            </a:r>
          </a:p>
        </p:txBody>
      </p:sp>
      <p:sp>
        <p:nvSpPr>
          <p:cNvPr id="3" name="Platshållare för innehåll 2"/>
          <p:cNvSpPr>
            <a:spLocks noGrp="1"/>
          </p:cNvSpPr>
          <p:nvPr>
            <p:ph idx="1"/>
          </p:nvPr>
        </p:nvSpPr>
        <p:spPr>
          <a:xfrm>
            <a:off x="6610535" y="2072640"/>
            <a:ext cx="5382172" cy="4608650"/>
          </a:xfrm>
        </p:spPr>
        <p:txBody>
          <a:bodyPr>
            <a:normAutofit/>
          </a:bodyPr>
          <a:lstStyle/>
          <a:p>
            <a:pPr marL="0" indent="0">
              <a:buNone/>
            </a:pPr>
            <a:r>
              <a:rPr lang="sv-SE" i="1" dirty="0">
                <a:solidFill>
                  <a:prstClr val="white"/>
                </a:solidFill>
                <a:latin typeface="Times New Roman"/>
                <a:cs typeface="Times New Roman"/>
              </a:rPr>
              <a:t>”Det här handlar inte bara om att ge jobb till nyanlända, utan även om att få rätt person på rätt plats. Det här är ett sätt att ta vara på kompetensen”</a:t>
            </a:r>
          </a:p>
          <a:p>
            <a:pPr marL="0" indent="0">
              <a:buNone/>
            </a:pPr>
            <a:endParaRPr lang="sv-SE" dirty="0"/>
          </a:p>
        </p:txBody>
      </p:sp>
      <p:sp>
        <p:nvSpPr>
          <p:cNvPr id="4" name="Ellips 3"/>
          <p:cNvSpPr/>
          <p:nvPr/>
        </p:nvSpPr>
        <p:spPr>
          <a:xfrm>
            <a:off x="6163731" y="4250266"/>
            <a:ext cx="2121473" cy="2106014"/>
          </a:xfrm>
          <a:prstGeom prst="ellipse">
            <a:avLst/>
          </a:prstGeom>
          <a:blipFill rotWithShape="1">
            <a:blip r:embed="rId3" cstate="screen">
              <a:extLst>
                <a:ext uri="{28A0092B-C50C-407E-A947-70E740481C1C}">
                  <a14:useLocalDpi xmlns:a14="http://schemas.microsoft.com/office/drawing/2010/main"/>
                </a:ext>
              </a:extLst>
            </a:blip>
            <a:stretch>
              <a:fillRect/>
            </a:stretch>
          </a:blip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85306"/>
            <a:endParaRPr lang="sv-SE" sz="1600">
              <a:solidFill>
                <a:prstClr val="white"/>
              </a:solidFill>
              <a:latin typeface="Calibri"/>
            </a:endParaRPr>
          </a:p>
        </p:txBody>
      </p:sp>
      <p:sp>
        <p:nvSpPr>
          <p:cNvPr id="5" name="textruta 4"/>
          <p:cNvSpPr txBox="1"/>
          <p:nvPr/>
        </p:nvSpPr>
        <p:spPr>
          <a:xfrm>
            <a:off x="7944433" y="5632179"/>
            <a:ext cx="2336948" cy="707886"/>
          </a:xfrm>
          <a:prstGeom prst="rect">
            <a:avLst/>
          </a:prstGeom>
          <a:noFill/>
        </p:spPr>
        <p:txBody>
          <a:bodyPr wrap="none" rtlCol="0">
            <a:spAutoFit/>
          </a:bodyPr>
          <a:lstStyle/>
          <a:p>
            <a:pPr defTabSz="685306"/>
            <a:r>
              <a:rPr lang="sv-SE" sz="2000" dirty="0">
                <a:solidFill>
                  <a:prstClr val="white"/>
                </a:solidFill>
                <a:latin typeface="Arial"/>
                <a:cs typeface="Arial"/>
              </a:rPr>
              <a:t>   Mikael Damberg, </a:t>
            </a:r>
          </a:p>
          <a:p>
            <a:pPr defTabSz="685306"/>
            <a:r>
              <a:rPr lang="sv-SE" sz="2000" dirty="0">
                <a:solidFill>
                  <a:prstClr val="white"/>
                </a:solidFill>
                <a:latin typeface="Arial"/>
                <a:cs typeface="Arial"/>
              </a:rPr>
              <a:t>   Näringsminister </a:t>
            </a:r>
          </a:p>
        </p:txBody>
      </p:sp>
      <p:sp>
        <p:nvSpPr>
          <p:cNvPr id="6" name="Rektangel med rundade hörn 5"/>
          <p:cNvSpPr/>
          <p:nvPr/>
        </p:nvSpPr>
        <p:spPr>
          <a:xfrm>
            <a:off x="1003322" y="2015758"/>
            <a:ext cx="4459111" cy="1284393"/>
          </a:xfrm>
          <a:prstGeom prst="roundRect">
            <a:avLst/>
          </a:prstGeom>
          <a:solidFill>
            <a:schemeClr val="bg2">
              <a:lumMod val="25000"/>
            </a:schemeClr>
          </a:solidFill>
          <a:ln>
            <a:noFill/>
          </a:ln>
        </p:spPr>
        <p:style>
          <a:lnRef idx="1">
            <a:schemeClr val="accent1"/>
          </a:lnRef>
          <a:fillRef idx="3">
            <a:schemeClr val="accent1"/>
          </a:fillRef>
          <a:effectRef idx="2">
            <a:schemeClr val="accent1"/>
          </a:effectRef>
          <a:fontRef idx="minor">
            <a:schemeClr val="lt1"/>
          </a:fontRef>
        </p:style>
        <p:txBody>
          <a:bodyPr lIns="121874" tIns="60937" rIns="121874" bIns="60937" rtlCol="0" anchor="ctr"/>
          <a:lstStyle/>
          <a:p>
            <a:pPr algn="ctr"/>
            <a:endParaRPr lang="sv-SE">
              <a:solidFill>
                <a:prstClr val="white"/>
              </a:solidFill>
              <a:latin typeface="Calibri"/>
            </a:endParaRPr>
          </a:p>
        </p:txBody>
      </p:sp>
      <p:sp>
        <p:nvSpPr>
          <p:cNvPr id="7" name="Rektangel med rundade hörn 6"/>
          <p:cNvSpPr/>
          <p:nvPr/>
        </p:nvSpPr>
        <p:spPr>
          <a:xfrm>
            <a:off x="1016022" y="3488958"/>
            <a:ext cx="4459111" cy="1284393"/>
          </a:xfrm>
          <a:prstGeom prst="roundRect">
            <a:avLst/>
          </a:prstGeom>
          <a:solidFill>
            <a:schemeClr val="bg2">
              <a:lumMod val="25000"/>
            </a:schemeClr>
          </a:solidFill>
          <a:ln>
            <a:noFill/>
          </a:ln>
        </p:spPr>
        <p:style>
          <a:lnRef idx="1">
            <a:schemeClr val="accent1"/>
          </a:lnRef>
          <a:fillRef idx="3">
            <a:schemeClr val="accent1"/>
          </a:fillRef>
          <a:effectRef idx="2">
            <a:schemeClr val="accent1"/>
          </a:effectRef>
          <a:fontRef idx="minor">
            <a:schemeClr val="lt1"/>
          </a:fontRef>
        </p:style>
        <p:txBody>
          <a:bodyPr lIns="121874" tIns="60937" rIns="121874" bIns="60937" rtlCol="0" anchor="ctr"/>
          <a:lstStyle/>
          <a:p>
            <a:pPr algn="ctr"/>
            <a:endParaRPr lang="sv-SE">
              <a:solidFill>
                <a:prstClr val="white"/>
              </a:solidFill>
              <a:latin typeface="Calibri"/>
            </a:endParaRPr>
          </a:p>
        </p:txBody>
      </p:sp>
      <p:sp>
        <p:nvSpPr>
          <p:cNvPr id="8" name="Rektangel 7"/>
          <p:cNvSpPr/>
          <p:nvPr/>
        </p:nvSpPr>
        <p:spPr>
          <a:xfrm>
            <a:off x="1688164" y="3703333"/>
            <a:ext cx="3748848" cy="707840"/>
          </a:xfrm>
          <a:prstGeom prst="rect">
            <a:avLst/>
          </a:prstGeom>
        </p:spPr>
        <p:txBody>
          <a:bodyPr wrap="square" lIns="121874" tIns="60937" rIns="121874" bIns="60937">
            <a:spAutoFit/>
          </a:bodyPr>
          <a:lstStyle/>
          <a:p>
            <a:r>
              <a:rPr lang="sv-SE" dirty="0">
                <a:solidFill>
                  <a:srgbClr val="FFFFFF"/>
                </a:solidFill>
                <a:latin typeface="Arial"/>
                <a:cs typeface="Arial"/>
              </a:rPr>
              <a:t>av 10 medverkande praktikanter </a:t>
            </a:r>
            <a:br>
              <a:rPr lang="sv-SE" dirty="0">
                <a:solidFill>
                  <a:srgbClr val="FFFFFF"/>
                </a:solidFill>
                <a:latin typeface="Arial"/>
                <a:cs typeface="Arial"/>
              </a:rPr>
            </a:br>
            <a:r>
              <a:rPr lang="sv-SE" dirty="0">
                <a:solidFill>
                  <a:srgbClr val="FFFFFF"/>
                </a:solidFill>
                <a:latin typeface="Arial"/>
                <a:cs typeface="Arial"/>
              </a:rPr>
              <a:t>är kvinnor</a:t>
            </a:r>
          </a:p>
        </p:txBody>
      </p:sp>
      <p:sp>
        <p:nvSpPr>
          <p:cNvPr id="9" name="Ellips 8"/>
          <p:cNvSpPr/>
          <p:nvPr/>
        </p:nvSpPr>
        <p:spPr>
          <a:xfrm>
            <a:off x="390801" y="3475498"/>
            <a:ext cx="1309511" cy="1284393"/>
          </a:xfrm>
          <a:prstGeom prst="ellipse">
            <a:avLst/>
          </a:prstGeom>
          <a:solidFill>
            <a:srgbClr val="1EC7D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solidFill>
                <a:prstClr val="white"/>
              </a:solidFill>
              <a:latin typeface="Arial"/>
              <a:cs typeface="Arial"/>
            </a:endParaRPr>
          </a:p>
        </p:txBody>
      </p:sp>
      <p:sp>
        <p:nvSpPr>
          <p:cNvPr id="10" name="Rektangel 9"/>
          <p:cNvSpPr/>
          <p:nvPr/>
        </p:nvSpPr>
        <p:spPr>
          <a:xfrm>
            <a:off x="1760151" y="2217610"/>
            <a:ext cx="3714983" cy="677062"/>
          </a:xfrm>
          <a:prstGeom prst="rect">
            <a:avLst/>
          </a:prstGeom>
        </p:spPr>
        <p:txBody>
          <a:bodyPr wrap="square" lIns="121874" tIns="60937" rIns="121874" bIns="60937">
            <a:spAutoFit/>
          </a:bodyPr>
          <a:lstStyle/>
          <a:p>
            <a:r>
              <a:rPr lang="sv-SE" dirty="0">
                <a:solidFill>
                  <a:srgbClr val="FFFFFF"/>
                </a:solidFill>
                <a:latin typeface="Arial"/>
                <a:cs typeface="Arial"/>
              </a:rPr>
              <a:t>av 10 har fått jobb efter avslutad praktik</a:t>
            </a:r>
            <a:endParaRPr lang="sv-SE" sz="2100" dirty="0">
              <a:solidFill>
                <a:srgbClr val="FFFFFF"/>
              </a:solidFill>
              <a:latin typeface="Arial"/>
              <a:cs typeface="Arial"/>
            </a:endParaRPr>
          </a:p>
        </p:txBody>
      </p:sp>
      <p:sp>
        <p:nvSpPr>
          <p:cNvPr id="11" name="Ellips 10"/>
          <p:cNvSpPr/>
          <p:nvPr/>
        </p:nvSpPr>
        <p:spPr>
          <a:xfrm>
            <a:off x="429455" y="2003537"/>
            <a:ext cx="1309511" cy="1284393"/>
          </a:xfrm>
          <a:prstGeom prst="ellipse">
            <a:avLst/>
          </a:prstGeom>
          <a:solidFill>
            <a:srgbClr val="1EC7D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solidFill>
                <a:prstClr val="white"/>
              </a:solidFill>
              <a:latin typeface="Arial"/>
              <a:cs typeface="Arial"/>
            </a:endParaRPr>
          </a:p>
        </p:txBody>
      </p:sp>
      <p:sp>
        <p:nvSpPr>
          <p:cNvPr id="12" name="textruta 11"/>
          <p:cNvSpPr txBox="1"/>
          <p:nvPr/>
        </p:nvSpPr>
        <p:spPr>
          <a:xfrm>
            <a:off x="278917" y="2029684"/>
            <a:ext cx="1629363" cy="1231060"/>
          </a:xfrm>
          <a:prstGeom prst="rect">
            <a:avLst/>
          </a:prstGeom>
          <a:noFill/>
        </p:spPr>
        <p:txBody>
          <a:bodyPr wrap="square" lIns="121874" tIns="60937" rIns="121874" bIns="60937" rtlCol="0">
            <a:spAutoFit/>
          </a:bodyPr>
          <a:lstStyle/>
          <a:p>
            <a:pPr algn="ctr"/>
            <a:r>
              <a:rPr lang="sv-SE" sz="7200" dirty="0">
                <a:solidFill>
                  <a:srgbClr val="FFFFFF"/>
                </a:solidFill>
                <a:latin typeface="Arial"/>
                <a:cs typeface="Arial"/>
              </a:rPr>
              <a:t>7</a:t>
            </a:r>
            <a:endParaRPr lang="sv-SE" sz="8000" dirty="0">
              <a:solidFill>
                <a:srgbClr val="FFFFFF"/>
              </a:solidFill>
              <a:latin typeface="Arial"/>
              <a:cs typeface="Arial"/>
            </a:endParaRPr>
          </a:p>
        </p:txBody>
      </p:sp>
      <p:sp>
        <p:nvSpPr>
          <p:cNvPr id="13" name="textruta 12"/>
          <p:cNvSpPr txBox="1"/>
          <p:nvPr/>
        </p:nvSpPr>
        <p:spPr>
          <a:xfrm>
            <a:off x="240261" y="3488956"/>
            <a:ext cx="1629363" cy="1231107"/>
          </a:xfrm>
          <a:prstGeom prst="rect">
            <a:avLst/>
          </a:prstGeom>
          <a:noFill/>
        </p:spPr>
        <p:txBody>
          <a:bodyPr wrap="square" lIns="121874" tIns="60937" rIns="121874" bIns="60937" rtlCol="0">
            <a:spAutoFit/>
          </a:bodyPr>
          <a:lstStyle/>
          <a:p>
            <a:pPr algn="ctr"/>
            <a:r>
              <a:rPr lang="sv-SE" sz="7200" dirty="0">
                <a:solidFill>
                  <a:srgbClr val="FFFFFF"/>
                </a:solidFill>
                <a:latin typeface="Arial"/>
                <a:cs typeface="Arial"/>
              </a:rPr>
              <a:t>4</a:t>
            </a:r>
          </a:p>
        </p:txBody>
      </p:sp>
      <p:sp>
        <p:nvSpPr>
          <p:cNvPr id="14" name="Rektangel med rundade hörn 13"/>
          <p:cNvSpPr/>
          <p:nvPr/>
        </p:nvSpPr>
        <p:spPr>
          <a:xfrm>
            <a:off x="1028170" y="5051058"/>
            <a:ext cx="4459111" cy="1284393"/>
          </a:xfrm>
          <a:prstGeom prst="roundRect">
            <a:avLst/>
          </a:prstGeom>
          <a:solidFill>
            <a:schemeClr val="bg2">
              <a:lumMod val="25000"/>
            </a:schemeClr>
          </a:solidFill>
          <a:ln>
            <a:noFill/>
          </a:ln>
        </p:spPr>
        <p:style>
          <a:lnRef idx="1">
            <a:schemeClr val="accent1"/>
          </a:lnRef>
          <a:fillRef idx="3">
            <a:schemeClr val="accent1"/>
          </a:fillRef>
          <a:effectRef idx="2">
            <a:schemeClr val="accent1"/>
          </a:effectRef>
          <a:fontRef idx="minor">
            <a:schemeClr val="lt1"/>
          </a:fontRef>
        </p:style>
        <p:txBody>
          <a:bodyPr lIns="121874" tIns="60937" rIns="121874" bIns="60937" rtlCol="0" anchor="ctr"/>
          <a:lstStyle/>
          <a:p>
            <a:pPr algn="ctr"/>
            <a:endParaRPr lang="sv-SE">
              <a:solidFill>
                <a:prstClr val="white"/>
              </a:solidFill>
              <a:latin typeface="Calibri"/>
            </a:endParaRPr>
          </a:p>
        </p:txBody>
      </p:sp>
      <p:sp>
        <p:nvSpPr>
          <p:cNvPr id="15" name="Rektangel 14"/>
          <p:cNvSpPr/>
          <p:nvPr/>
        </p:nvSpPr>
        <p:spPr>
          <a:xfrm>
            <a:off x="1674912" y="5328930"/>
            <a:ext cx="3748848" cy="677062"/>
          </a:xfrm>
          <a:prstGeom prst="rect">
            <a:avLst/>
          </a:prstGeom>
        </p:spPr>
        <p:txBody>
          <a:bodyPr wrap="square" lIns="121874" tIns="60937" rIns="121874" bIns="60937">
            <a:spAutoFit/>
          </a:bodyPr>
          <a:lstStyle/>
          <a:p>
            <a:r>
              <a:rPr lang="sv-SE" dirty="0">
                <a:solidFill>
                  <a:srgbClr val="FFFFFF"/>
                </a:solidFill>
                <a:latin typeface="Arial"/>
                <a:cs typeface="Arial"/>
              </a:rPr>
              <a:t>månader till jobb, i stället för </a:t>
            </a:r>
            <a:br>
              <a:rPr lang="sv-SE" dirty="0">
                <a:solidFill>
                  <a:srgbClr val="FFFFFF"/>
                </a:solidFill>
                <a:latin typeface="Arial"/>
                <a:cs typeface="Arial"/>
              </a:rPr>
            </a:br>
            <a:r>
              <a:rPr lang="sv-SE" dirty="0">
                <a:solidFill>
                  <a:srgbClr val="FFFFFF"/>
                </a:solidFill>
                <a:latin typeface="Arial"/>
                <a:cs typeface="Arial"/>
              </a:rPr>
              <a:t>5-10 år </a:t>
            </a:r>
          </a:p>
        </p:txBody>
      </p:sp>
      <p:sp>
        <p:nvSpPr>
          <p:cNvPr id="16" name="Ellips 15"/>
          <p:cNvSpPr/>
          <p:nvPr/>
        </p:nvSpPr>
        <p:spPr>
          <a:xfrm>
            <a:off x="402949" y="5037598"/>
            <a:ext cx="1309511" cy="1284393"/>
          </a:xfrm>
          <a:prstGeom prst="ellipse">
            <a:avLst/>
          </a:prstGeom>
          <a:solidFill>
            <a:srgbClr val="1EC7D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solidFill>
                <a:prstClr val="white"/>
              </a:solidFill>
              <a:latin typeface="Arial"/>
              <a:cs typeface="Arial"/>
            </a:endParaRPr>
          </a:p>
        </p:txBody>
      </p:sp>
      <p:sp>
        <p:nvSpPr>
          <p:cNvPr id="17" name="textruta 16"/>
          <p:cNvSpPr txBox="1"/>
          <p:nvPr/>
        </p:nvSpPr>
        <p:spPr>
          <a:xfrm>
            <a:off x="252409" y="5051056"/>
            <a:ext cx="1629363" cy="1231107"/>
          </a:xfrm>
          <a:prstGeom prst="rect">
            <a:avLst/>
          </a:prstGeom>
          <a:noFill/>
        </p:spPr>
        <p:txBody>
          <a:bodyPr wrap="square" lIns="121874" tIns="60937" rIns="121874" bIns="60937" rtlCol="0">
            <a:spAutoFit/>
          </a:bodyPr>
          <a:lstStyle/>
          <a:p>
            <a:pPr algn="ctr"/>
            <a:r>
              <a:rPr lang="sv-SE" sz="7200" dirty="0">
                <a:solidFill>
                  <a:srgbClr val="FFFFFF"/>
                </a:solidFill>
                <a:latin typeface="Arial"/>
                <a:cs typeface="Arial"/>
              </a:rPr>
              <a:t>5</a:t>
            </a:r>
          </a:p>
        </p:txBody>
      </p:sp>
      <p:pic>
        <p:nvPicPr>
          <p:cNvPr id="21" name="Bildobjekt 20" descr="ka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30917" y="4132703"/>
            <a:ext cx="2455993" cy="1268930"/>
          </a:xfrm>
          <a:prstGeom prst="rect">
            <a:avLst/>
          </a:prstGeom>
        </p:spPr>
      </p:pic>
    </p:spTree>
    <p:extLst>
      <p:ext uri="{BB962C8B-B14F-4D97-AF65-F5344CB8AC3E}">
        <p14:creationId xmlns:p14="http://schemas.microsoft.com/office/powerpoint/2010/main" val="573674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 4"/>
          <p:cNvGrpSpPr/>
          <p:nvPr/>
        </p:nvGrpSpPr>
        <p:grpSpPr>
          <a:xfrm>
            <a:off x="1325207" y="878633"/>
            <a:ext cx="3072181" cy="5383013"/>
            <a:chOff x="1407264" y="815237"/>
            <a:chExt cx="2304136" cy="4037260"/>
          </a:xfrm>
        </p:grpSpPr>
        <p:pic>
          <p:nvPicPr>
            <p:cNvPr id="6" name="Bildobjekt 5" descr="201504-IVA-NR-ppt-nr2-orange avd o nr.png"/>
            <p:cNvPicPr>
              <a:picLocks noChangeAspect="1"/>
            </p:cNvPicPr>
            <p:nvPr/>
          </p:nvPicPr>
          <p:blipFill rotWithShape="1">
            <a:blip r:embed="rId3" cstate="email">
              <a:biLevel thresh="25000"/>
              <a:extLst>
                <a:ext uri="{28A0092B-C50C-407E-A947-70E740481C1C}">
                  <a14:useLocalDpi xmlns:a14="http://schemas.microsoft.com/office/drawing/2010/main"/>
                </a:ext>
              </a:extLst>
            </a:blip>
            <a:srcRect/>
            <a:stretch/>
          </p:blipFill>
          <p:spPr>
            <a:xfrm>
              <a:off x="1407264" y="815237"/>
              <a:ext cx="2304136" cy="2015370"/>
            </a:xfrm>
            <a:prstGeom prst="rect">
              <a:avLst/>
            </a:prstGeom>
          </p:spPr>
        </p:pic>
        <p:pic>
          <p:nvPicPr>
            <p:cNvPr id="7" name="Bildobjekt 6"/>
            <p:cNvPicPr>
              <a:picLocks noChangeAspect="1"/>
            </p:cNvPicPr>
            <p:nvPr/>
          </p:nvPicPr>
          <p:blipFill rotWithShape="1">
            <a:blip r:embed="rId4" cstate="email">
              <a:biLevel thresh="25000"/>
              <a:extLst>
                <a:ext uri="{28A0092B-C50C-407E-A947-70E740481C1C}">
                  <a14:useLocalDpi xmlns:a14="http://schemas.microsoft.com/office/drawing/2010/main"/>
                </a:ext>
              </a:extLst>
            </a:blip>
            <a:srcRect/>
            <a:stretch/>
          </p:blipFill>
          <p:spPr>
            <a:xfrm>
              <a:off x="1688173" y="2924734"/>
              <a:ext cx="1787891" cy="1927763"/>
            </a:xfrm>
            <a:prstGeom prst="rect">
              <a:avLst/>
            </a:prstGeom>
          </p:spPr>
        </p:pic>
      </p:grpSp>
      <p:sp>
        <p:nvSpPr>
          <p:cNvPr id="9" name="Platshållare för innehåll 2"/>
          <p:cNvSpPr txBox="1">
            <a:spLocks/>
          </p:cNvSpPr>
          <p:nvPr/>
        </p:nvSpPr>
        <p:spPr>
          <a:xfrm>
            <a:off x="5320147" y="2070382"/>
            <a:ext cx="6330285" cy="4397703"/>
          </a:xfrm>
          <a:prstGeom prst="rect">
            <a:avLst/>
          </a:prstGeom>
        </p:spPr>
        <p:txBody>
          <a:bodyPr vert="horz" lIns="91406" tIns="45718" rIns="91406" bIns="45718" rtlCol="0" anchor="ctr" anchorCtr="0"/>
          <a:lstStyle>
            <a:defPPr>
              <a:defRPr lang="sv-SE"/>
            </a:defPPr>
            <a:lvl1pPr marL="0" algn="l" defTabSz="914014" rtl="0" eaLnBrk="1" latinLnBrk="0" hangingPunct="1">
              <a:defRPr sz="1200" kern="1200">
                <a:solidFill>
                  <a:schemeClr val="tx1">
                    <a:tint val="75000"/>
                  </a:schemeClr>
                </a:solidFill>
                <a:latin typeface="+mn-lt"/>
                <a:ea typeface="+mn-ea"/>
                <a:cs typeface="+mn-cs"/>
              </a:defRPr>
            </a:lvl1pPr>
            <a:lvl2pPr marL="456999" algn="l" defTabSz="914014" rtl="0" eaLnBrk="1" latinLnBrk="0" hangingPunct="1">
              <a:defRPr sz="1900" kern="1200">
                <a:solidFill>
                  <a:schemeClr val="tx1"/>
                </a:solidFill>
                <a:latin typeface="+mn-lt"/>
                <a:ea typeface="+mn-ea"/>
                <a:cs typeface="+mn-cs"/>
              </a:defRPr>
            </a:lvl2pPr>
            <a:lvl3pPr marL="914014" algn="l" defTabSz="914014" rtl="0" eaLnBrk="1" latinLnBrk="0" hangingPunct="1">
              <a:defRPr sz="1900" kern="1200">
                <a:solidFill>
                  <a:schemeClr val="tx1"/>
                </a:solidFill>
                <a:latin typeface="+mn-lt"/>
                <a:ea typeface="+mn-ea"/>
                <a:cs typeface="+mn-cs"/>
              </a:defRPr>
            </a:lvl3pPr>
            <a:lvl4pPr marL="1371022" algn="l" defTabSz="914014" rtl="0" eaLnBrk="1" latinLnBrk="0" hangingPunct="1">
              <a:defRPr sz="1900" kern="1200">
                <a:solidFill>
                  <a:schemeClr val="tx1"/>
                </a:solidFill>
                <a:latin typeface="+mn-lt"/>
                <a:ea typeface="+mn-ea"/>
                <a:cs typeface="+mn-cs"/>
              </a:defRPr>
            </a:lvl4pPr>
            <a:lvl5pPr marL="1828029" algn="l" defTabSz="914014" rtl="0" eaLnBrk="1" latinLnBrk="0" hangingPunct="1">
              <a:defRPr sz="1900" kern="1200">
                <a:solidFill>
                  <a:schemeClr val="tx1"/>
                </a:solidFill>
                <a:latin typeface="+mn-lt"/>
                <a:ea typeface="+mn-ea"/>
                <a:cs typeface="+mn-cs"/>
              </a:defRPr>
            </a:lvl5pPr>
            <a:lvl6pPr marL="2285046" algn="l" defTabSz="914014" rtl="0" eaLnBrk="1" latinLnBrk="0" hangingPunct="1">
              <a:defRPr sz="1900" kern="1200">
                <a:solidFill>
                  <a:schemeClr val="tx1"/>
                </a:solidFill>
                <a:latin typeface="+mn-lt"/>
                <a:ea typeface="+mn-ea"/>
                <a:cs typeface="+mn-cs"/>
              </a:defRPr>
            </a:lvl6pPr>
            <a:lvl7pPr marL="2742042" algn="l" defTabSz="914014" rtl="0" eaLnBrk="1" latinLnBrk="0" hangingPunct="1">
              <a:defRPr sz="1900" kern="1200">
                <a:solidFill>
                  <a:schemeClr val="tx1"/>
                </a:solidFill>
                <a:latin typeface="+mn-lt"/>
                <a:ea typeface="+mn-ea"/>
                <a:cs typeface="+mn-cs"/>
              </a:defRPr>
            </a:lvl7pPr>
            <a:lvl8pPr marL="3199040" algn="l" defTabSz="914014" rtl="0" eaLnBrk="1" latinLnBrk="0" hangingPunct="1">
              <a:defRPr sz="1900" kern="1200">
                <a:solidFill>
                  <a:schemeClr val="tx1"/>
                </a:solidFill>
                <a:latin typeface="+mn-lt"/>
                <a:ea typeface="+mn-ea"/>
                <a:cs typeface="+mn-cs"/>
              </a:defRPr>
            </a:lvl8pPr>
            <a:lvl9pPr marL="3656039" algn="l" defTabSz="914014" rtl="0" eaLnBrk="1" latinLnBrk="0" hangingPunct="1">
              <a:defRPr sz="1900" kern="1200">
                <a:solidFill>
                  <a:schemeClr val="tx1"/>
                </a:solidFill>
                <a:latin typeface="+mn-lt"/>
                <a:ea typeface="+mn-ea"/>
                <a:cs typeface="+mn-cs"/>
              </a:defRPr>
            </a:lvl9pPr>
          </a:lstStyle>
          <a:p>
            <a:pPr marL="342900" indent="-342900">
              <a:spcBef>
                <a:spcPct val="0"/>
              </a:spcBef>
              <a:buFont typeface="Arial"/>
              <a:buChar char="•"/>
            </a:pPr>
            <a:r>
              <a:rPr lang="sv-SE" sz="2400" b="1" dirty="0">
                <a:solidFill>
                  <a:schemeClr val="bg1"/>
                </a:solidFill>
                <a:latin typeface="Arial" panose="020B0604020202020204" pitchFamily="34" charset="0"/>
                <a:ea typeface="Gill Sans MT"/>
                <a:cs typeface="Arial" panose="020B0604020202020204" pitchFamily="34" charset="0"/>
              </a:rPr>
              <a:t>Akademi</a:t>
            </a:r>
            <a:r>
              <a:rPr lang="sv-SE" sz="2400" dirty="0">
                <a:solidFill>
                  <a:schemeClr val="bg1"/>
                </a:solidFill>
                <a:latin typeface="Arial" panose="020B0604020202020204" pitchFamily="34" charset="0"/>
                <a:ea typeface="Gill Sans MT"/>
                <a:cs typeface="Arial" panose="020B0604020202020204" pitchFamily="34" charset="0"/>
              </a:rPr>
              <a:t> som samlar kunskap och erfarenhet</a:t>
            </a:r>
          </a:p>
          <a:p>
            <a:pPr marL="342900" indent="-342900">
              <a:spcBef>
                <a:spcPct val="0"/>
              </a:spcBef>
              <a:buFont typeface="Arial"/>
              <a:buChar char="•"/>
            </a:pPr>
            <a:endParaRPr lang="sv-SE" sz="2400" dirty="0">
              <a:solidFill>
                <a:schemeClr val="bg1"/>
              </a:solidFill>
              <a:latin typeface="Arial" panose="020B0604020202020204" pitchFamily="34" charset="0"/>
              <a:ea typeface="Gill Sans MT"/>
              <a:cs typeface="Arial" panose="020B0604020202020204" pitchFamily="34" charset="0"/>
            </a:endParaRPr>
          </a:p>
          <a:p>
            <a:pPr marL="342900" indent="-342900">
              <a:spcBef>
                <a:spcPct val="0"/>
              </a:spcBef>
              <a:buFont typeface="Arial"/>
              <a:buChar char="•"/>
            </a:pPr>
            <a:r>
              <a:rPr lang="sv-SE" sz="2400" dirty="0">
                <a:solidFill>
                  <a:schemeClr val="bg1"/>
                </a:solidFill>
                <a:latin typeface="Arial" panose="020B0604020202020204" pitchFamily="34" charset="0"/>
                <a:ea typeface="Gill Sans MT"/>
                <a:cs typeface="Arial" panose="020B0604020202020204" pitchFamily="34" charset="0"/>
              </a:rPr>
              <a:t>Gränsöverskridande </a:t>
            </a:r>
            <a:r>
              <a:rPr lang="sv-SE" sz="2400" b="1" dirty="0">
                <a:solidFill>
                  <a:schemeClr val="bg1"/>
                </a:solidFill>
                <a:latin typeface="Arial" panose="020B0604020202020204" pitchFamily="34" charset="0"/>
                <a:ea typeface="Gill Sans MT"/>
                <a:cs typeface="Arial" panose="020B0604020202020204" pitchFamily="34" charset="0"/>
              </a:rPr>
              <a:t>mötesplats</a:t>
            </a:r>
            <a:r>
              <a:rPr lang="sv-SE" sz="2400" dirty="0">
                <a:solidFill>
                  <a:schemeClr val="bg1"/>
                </a:solidFill>
                <a:latin typeface="Arial" panose="020B0604020202020204" pitchFamily="34" charset="0"/>
                <a:ea typeface="Gill Sans MT"/>
                <a:cs typeface="Arial" panose="020B0604020202020204" pitchFamily="34" charset="0"/>
              </a:rPr>
              <a:t> för beslutsfattare och experter</a:t>
            </a:r>
            <a:br>
              <a:rPr lang="sv-SE" sz="2400" dirty="0">
                <a:solidFill>
                  <a:schemeClr val="bg1"/>
                </a:solidFill>
                <a:latin typeface="Arial" panose="020B0604020202020204" pitchFamily="34" charset="0"/>
                <a:ea typeface="Gill Sans MT"/>
                <a:cs typeface="Arial" panose="020B0604020202020204" pitchFamily="34" charset="0"/>
              </a:rPr>
            </a:br>
            <a:endParaRPr lang="sv-SE" sz="2400" dirty="0">
              <a:solidFill>
                <a:schemeClr val="bg1"/>
              </a:solidFill>
              <a:latin typeface="Arial" panose="020B0604020202020204" pitchFamily="34" charset="0"/>
              <a:ea typeface="Gill Sans MT"/>
              <a:cs typeface="Arial" panose="020B0604020202020204" pitchFamily="34" charset="0"/>
            </a:endParaRPr>
          </a:p>
          <a:p>
            <a:pPr marL="342900" indent="-342900">
              <a:spcBef>
                <a:spcPct val="0"/>
              </a:spcBef>
              <a:buFont typeface="Arial"/>
              <a:buChar char="•"/>
            </a:pPr>
            <a:r>
              <a:rPr lang="sv-SE" sz="2400" b="1" dirty="0">
                <a:solidFill>
                  <a:schemeClr val="bg1"/>
                </a:solidFill>
                <a:latin typeface="Arial" panose="020B0604020202020204" pitchFamily="34" charset="0"/>
                <a:ea typeface="Gill Sans MT"/>
                <a:cs typeface="Arial" panose="020B0604020202020204" pitchFamily="34" charset="0"/>
              </a:rPr>
              <a:t>Fristående</a:t>
            </a:r>
            <a:r>
              <a:rPr lang="sv-SE" sz="2400" dirty="0">
                <a:solidFill>
                  <a:schemeClr val="bg1"/>
                </a:solidFill>
                <a:latin typeface="Arial" panose="020B0604020202020204" pitchFamily="34" charset="0"/>
                <a:ea typeface="Gill Sans MT"/>
                <a:cs typeface="Arial" panose="020B0604020202020204" pitchFamily="34" charset="0"/>
              </a:rPr>
              <a:t> arena för att påverka samhällsutvecklingen</a:t>
            </a:r>
          </a:p>
          <a:p>
            <a:pPr marL="342900" indent="-342900">
              <a:spcBef>
                <a:spcPct val="0"/>
              </a:spcBef>
              <a:buFont typeface="Arial"/>
              <a:buChar char="•"/>
            </a:pPr>
            <a:endParaRPr lang="sv-SE" sz="2400" dirty="0">
              <a:solidFill>
                <a:schemeClr val="bg1"/>
              </a:solidFill>
              <a:latin typeface="Arial" panose="020B0604020202020204" pitchFamily="34" charset="0"/>
              <a:ea typeface="Gill Sans MT"/>
              <a:cs typeface="Arial" panose="020B0604020202020204" pitchFamily="34" charset="0"/>
            </a:endParaRPr>
          </a:p>
          <a:p>
            <a:pPr marL="342900" indent="-342900">
              <a:spcBef>
                <a:spcPct val="0"/>
              </a:spcBef>
              <a:buFont typeface="Arial"/>
              <a:buChar char="•"/>
            </a:pPr>
            <a:r>
              <a:rPr lang="sv-SE" sz="2400" dirty="0">
                <a:solidFill>
                  <a:schemeClr val="bg1"/>
                </a:solidFill>
                <a:latin typeface="Arial" panose="020B0604020202020204" pitchFamily="34" charset="0"/>
                <a:ea typeface="Gill Sans MT"/>
                <a:cs typeface="Arial" panose="020B0604020202020204" pitchFamily="34" charset="0"/>
              </a:rPr>
              <a:t>IVA tar ställning</a:t>
            </a:r>
          </a:p>
        </p:txBody>
      </p:sp>
      <p:sp>
        <p:nvSpPr>
          <p:cNvPr id="10" name="Rubrik 1"/>
          <p:cNvSpPr txBox="1">
            <a:spLocks/>
          </p:cNvSpPr>
          <p:nvPr/>
        </p:nvSpPr>
        <p:spPr>
          <a:xfrm>
            <a:off x="5320147" y="989120"/>
            <a:ext cx="6672560" cy="878348"/>
          </a:xfrm>
          <a:prstGeom prst="rect">
            <a:avLst/>
          </a:prstGeom>
        </p:spPr>
        <p:txBody>
          <a:bodyPr vert="horz" lIns="91440" tIns="450000" rIns="91440" bIns="46800" rtlCol="0" anchor="t" anchorCtr="0">
            <a:noAutofit/>
          </a:bodyPr>
          <a:lstStyle>
            <a:lvl1pPr algn="l" defTabSz="914400" rtl="0" eaLnBrk="1" latinLnBrk="0" hangingPunct="1">
              <a:lnSpc>
                <a:spcPct val="90000"/>
              </a:lnSpc>
              <a:spcBef>
                <a:spcPct val="0"/>
              </a:spcBef>
              <a:buNone/>
              <a:defRPr sz="3600" b="0" kern="1200">
                <a:solidFill>
                  <a:schemeClr val="bg1"/>
                </a:solidFill>
                <a:latin typeface="Arial" charset="0"/>
                <a:ea typeface="Arial" charset="0"/>
                <a:cs typeface="Arial" charset="0"/>
              </a:defRPr>
            </a:lvl1pPr>
          </a:lstStyle>
          <a:p>
            <a:r>
              <a:rPr lang="sv-SE"/>
              <a:t>Det här är IVA</a:t>
            </a:r>
            <a:endParaRPr lang="sv-SE" dirty="0"/>
          </a:p>
        </p:txBody>
      </p:sp>
    </p:spTree>
    <p:extLst>
      <p:ext uri="{BB962C8B-B14F-4D97-AF65-F5344CB8AC3E}">
        <p14:creationId xmlns:p14="http://schemas.microsoft.com/office/powerpoint/2010/main" val="3952342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373511" y="779765"/>
            <a:ext cx="11619196" cy="878348"/>
          </a:xfrm>
        </p:spPr>
        <p:txBody>
          <a:bodyPr/>
          <a:lstStyle/>
          <a:p>
            <a:r>
              <a:rPr lang="sv-SE" dirty="0"/>
              <a:t>Initiativ för kompetensförsörjning</a:t>
            </a:r>
          </a:p>
        </p:txBody>
      </p:sp>
      <p:pic>
        <p:nvPicPr>
          <p:cNvPr id="4" name="Bildobjekt 3" descr="Skärmavbild 2017-09-22 kl. 16.10.15.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92080" y="2425599"/>
            <a:ext cx="5374735" cy="30274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Bildobjekt 4" descr="Skärmavbild 2017-09-22 kl. 16.09.54.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5323" y="2425599"/>
            <a:ext cx="5374735" cy="30274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6" name="Grupp 5"/>
          <p:cNvGrpSpPr/>
          <p:nvPr/>
        </p:nvGrpSpPr>
        <p:grpSpPr>
          <a:xfrm>
            <a:off x="3754554" y="4505100"/>
            <a:ext cx="8633342" cy="1751500"/>
            <a:chOff x="-32152" y="4421637"/>
            <a:chExt cx="8633342" cy="1751500"/>
          </a:xfrm>
        </p:grpSpPr>
        <p:sp>
          <p:nvSpPr>
            <p:cNvPr id="7" name="Ellips 6"/>
            <p:cNvSpPr/>
            <p:nvPr/>
          </p:nvSpPr>
          <p:spPr>
            <a:xfrm>
              <a:off x="480609" y="4421637"/>
              <a:ext cx="1748102" cy="1751500"/>
            </a:xfrm>
            <a:prstGeom prst="ellipse">
              <a:avLst/>
            </a:prstGeom>
            <a:solidFill>
              <a:srgbClr val="FF48AF"/>
            </a:solidFill>
            <a:ln w="38100" cmpd="sng">
              <a:noFill/>
            </a:ln>
            <a:effectLst/>
          </p:spPr>
          <p:style>
            <a:lnRef idx="1">
              <a:schemeClr val="accent1"/>
            </a:lnRef>
            <a:fillRef idx="3">
              <a:schemeClr val="accent1"/>
            </a:fillRef>
            <a:effectRef idx="2">
              <a:schemeClr val="accent1"/>
            </a:effectRef>
            <a:fontRef idx="minor">
              <a:schemeClr val="lt1"/>
            </a:fontRef>
          </p:style>
          <p:txBody>
            <a:bodyPr lIns="121914" tIns="60957" rIns="121914" bIns="60957" rtlCol="0" anchor="ctr"/>
            <a:lstStyle/>
            <a:p>
              <a:pPr algn="ctr" defTabSz="914377"/>
              <a:endParaRPr lang="sv-SE" sz="1500" dirty="0">
                <a:solidFill>
                  <a:prstClr val="white"/>
                </a:solidFill>
                <a:latin typeface="Times New Roman"/>
                <a:cs typeface="Times New Roman"/>
              </a:endParaRPr>
            </a:p>
            <a:p>
              <a:pPr algn="ctr" defTabSz="914377"/>
              <a:endParaRPr lang="sv-SE" sz="1500" dirty="0">
                <a:solidFill>
                  <a:prstClr val="white"/>
                </a:solidFill>
                <a:latin typeface="Times New Roman"/>
                <a:cs typeface="Times New Roman"/>
              </a:endParaRPr>
            </a:p>
            <a:p>
              <a:pPr algn="ctr" defTabSz="914377"/>
              <a:endParaRPr lang="sv-SE" sz="1500" dirty="0">
                <a:solidFill>
                  <a:prstClr val="white"/>
                </a:solidFill>
                <a:latin typeface="Times New Roman"/>
                <a:cs typeface="Times New Roman"/>
              </a:endParaRPr>
            </a:p>
          </p:txBody>
        </p:sp>
        <p:sp>
          <p:nvSpPr>
            <p:cNvPr id="8" name="Rektangel 7"/>
            <p:cNvSpPr/>
            <p:nvPr/>
          </p:nvSpPr>
          <p:spPr>
            <a:xfrm>
              <a:off x="-32152" y="5010810"/>
              <a:ext cx="2767176" cy="523220"/>
            </a:xfrm>
            <a:prstGeom prst="rect">
              <a:avLst/>
            </a:prstGeom>
            <a:ln>
              <a:noFill/>
            </a:ln>
          </p:spPr>
          <p:txBody>
            <a:bodyPr wrap="square">
              <a:spAutoFit/>
            </a:bodyPr>
            <a:lstStyle/>
            <a:p>
              <a:pPr algn="ctr"/>
              <a:r>
                <a:rPr lang="sv-SE" sz="2800" dirty="0">
                  <a:solidFill>
                    <a:srgbClr val="FFFFFF"/>
                  </a:solidFill>
                  <a:latin typeface="Arial"/>
                  <a:cs typeface="Arial"/>
                </a:rPr>
                <a:t>Lång sikt</a:t>
              </a:r>
            </a:p>
          </p:txBody>
        </p:sp>
        <p:grpSp>
          <p:nvGrpSpPr>
            <p:cNvPr id="9" name="Grupp 8"/>
            <p:cNvGrpSpPr/>
            <p:nvPr/>
          </p:nvGrpSpPr>
          <p:grpSpPr>
            <a:xfrm>
              <a:off x="5834014" y="4421637"/>
              <a:ext cx="2767176" cy="1751500"/>
              <a:chOff x="5834014" y="4421637"/>
              <a:chExt cx="2767176" cy="1751500"/>
            </a:xfrm>
          </p:grpSpPr>
          <p:sp>
            <p:nvSpPr>
              <p:cNvPr id="10" name="Ellips 9"/>
              <p:cNvSpPr/>
              <p:nvPr/>
            </p:nvSpPr>
            <p:spPr>
              <a:xfrm>
                <a:off x="6346775" y="4421637"/>
                <a:ext cx="1748102" cy="1751500"/>
              </a:xfrm>
              <a:prstGeom prst="ellipse">
                <a:avLst/>
              </a:prstGeom>
              <a:solidFill>
                <a:srgbClr val="1EC7D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dirty="0">
                  <a:solidFill>
                    <a:prstClr val="white"/>
                  </a:solidFill>
                  <a:latin typeface="Arial"/>
                  <a:cs typeface="Arial"/>
                </a:endParaRPr>
              </a:p>
              <a:p>
                <a:pPr algn="ctr"/>
                <a:endParaRPr lang="sv-SE" sz="2400" dirty="0">
                  <a:solidFill>
                    <a:prstClr val="white"/>
                  </a:solidFill>
                  <a:latin typeface="Arial"/>
                  <a:cs typeface="Arial"/>
                </a:endParaRPr>
              </a:p>
              <a:p>
                <a:pPr algn="ctr"/>
                <a:endParaRPr lang="sv-SE" sz="1800" dirty="0">
                  <a:solidFill>
                    <a:prstClr val="white"/>
                  </a:solidFill>
                  <a:latin typeface="Arial"/>
                  <a:cs typeface="Arial"/>
                </a:endParaRPr>
              </a:p>
            </p:txBody>
          </p:sp>
          <p:sp>
            <p:nvSpPr>
              <p:cNvPr id="11" name="Rektangel 10"/>
              <p:cNvSpPr/>
              <p:nvPr/>
            </p:nvSpPr>
            <p:spPr>
              <a:xfrm>
                <a:off x="5834014" y="5010810"/>
                <a:ext cx="2767176" cy="523220"/>
              </a:xfrm>
              <a:prstGeom prst="rect">
                <a:avLst/>
              </a:prstGeom>
              <a:ln>
                <a:noFill/>
              </a:ln>
            </p:spPr>
            <p:txBody>
              <a:bodyPr wrap="square">
                <a:spAutoFit/>
              </a:bodyPr>
              <a:lstStyle/>
              <a:p>
                <a:pPr algn="ctr"/>
                <a:r>
                  <a:rPr lang="sv-SE" sz="2800" dirty="0">
                    <a:solidFill>
                      <a:srgbClr val="FFFFFF"/>
                    </a:solidFill>
                    <a:latin typeface="Arial"/>
                    <a:cs typeface="Arial"/>
                  </a:rPr>
                  <a:t>Kort sikt</a:t>
                </a:r>
              </a:p>
            </p:txBody>
          </p:sp>
        </p:grpSp>
      </p:grpSp>
    </p:spTree>
    <p:extLst>
      <p:ext uri="{BB962C8B-B14F-4D97-AF65-F5344CB8AC3E}">
        <p14:creationId xmlns:p14="http://schemas.microsoft.com/office/powerpoint/2010/main" val="2078093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ktangel 10"/>
          <p:cNvSpPr/>
          <p:nvPr/>
        </p:nvSpPr>
        <p:spPr>
          <a:xfrm>
            <a:off x="0" y="5346700"/>
            <a:ext cx="12192000" cy="1143000"/>
          </a:xfrm>
          <a:prstGeom prst="rect">
            <a:avLst/>
          </a:prstGeom>
          <a:solidFill>
            <a:schemeClr val="bg2">
              <a:lumMod val="25000"/>
              <a:alpha val="56000"/>
            </a:schemeClr>
          </a:solidFill>
          <a:ln w="28575">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endParaRPr lang="sv-SE" sz="1800">
              <a:solidFill>
                <a:prstClr val="white"/>
              </a:solidFill>
              <a:latin typeface="Calibri"/>
            </a:endParaRPr>
          </a:p>
        </p:txBody>
      </p:sp>
      <p:sp>
        <p:nvSpPr>
          <p:cNvPr id="12" name="Rubrik 1"/>
          <p:cNvSpPr txBox="1">
            <a:spLocks/>
          </p:cNvSpPr>
          <p:nvPr/>
        </p:nvSpPr>
        <p:spPr>
          <a:xfrm>
            <a:off x="266700" y="5624397"/>
            <a:ext cx="11696700" cy="1325563"/>
          </a:xfrm>
          <a:prstGeom prst="rect">
            <a:avLst/>
          </a:prstGeom>
        </p:spPr>
        <p:txBody>
          <a:bodyPr>
            <a:normAutofit/>
          </a:bodyPr>
          <a:lstStyle>
            <a:lvl1pPr algn="l" defTabSz="914014" rtl="0" eaLnBrk="1" latinLnBrk="0" hangingPunct="1">
              <a:lnSpc>
                <a:spcPct val="90000"/>
              </a:lnSpc>
              <a:spcBef>
                <a:spcPct val="0"/>
              </a:spcBef>
              <a:buNone/>
              <a:defRPr sz="4400" kern="1200">
                <a:solidFill>
                  <a:schemeClr val="bg1"/>
                </a:solidFill>
                <a:latin typeface="Arial"/>
                <a:ea typeface="+mj-ea"/>
                <a:cs typeface="Arial"/>
              </a:defRPr>
            </a:lvl1pPr>
          </a:lstStyle>
          <a:p>
            <a:pPr algn="ctr"/>
            <a:r>
              <a:rPr lang="sv-SE" sz="3600" dirty="0"/>
              <a:t>Idag: 5-10 år för en nyanländ akademiker att få jobb</a:t>
            </a:r>
            <a:endParaRPr lang="sv-SE" sz="2800" dirty="0"/>
          </a:p>
        </p:txBody>
      </p:sp>
      <p:grpSp>
        <p:nvGrpSpPr>
          <p:cNvPr id="21" name="Grupp 20"/>
          <p:cNvGrpSpPr/>
          <p:nvPr/>
        </p:nvGrpSpPr>
        <p:grpSpPr>
          <a:xfrm>
            <a:off x="1290638" y="2088012"/>
            <a:ext cx="2869016" cy="2864988"/>
            <a:chOff x="877484" y="2088012"/>
            <a:chExt cx="2869016" cy="2864988"/>
          </a:xfrm>
        </p:grpSpPr>
        <p:sp>
          <p:nvSpPr>
            <p:cNvPr id="13" name="Ellips 12"/>
            <p:cNvSpPr/>
            <p:nvPr/>
          </p:nvSpPr>
          <p:spPr>
            <a:xfrm>
              <a:off x="877484" y="2088012"/>
              <a:ext cx="2869016" cy="2864988"/>
            </a:xfrm>
            <a:prstGeom prst="ellipse">
              <a:avLst/>
            </a:prstGeom>
            <a:solidFill>
              <a:srgbClr val="1EC7D1">
                <a:alpha val="74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dirty="0">
                <a:solidFill>
                  <a:prstClr val="white"/>
                </a:solidFill>
                <a:latin typeface="Arial"/>
                <a:cs typeface="Arial"/>
              </a:endParaRPr>
            </a:p>
            <a:p>
              <a:pPr algn="ctr"/>
              <a:endParaRPr lang="sv-SE" sz="2400" dirty="0">
                <a:solidFill>
                  <a:prstClr val="white"/>
                </a:solidFill>
                <a:latin typeface="Arial"/>
                <a:cs typeface="Arial"/>
              </a:endParaRPr>
            </a:p>
            <a:p>
              <a:pPr algn="ctr"/>
              <a:endParaRPr lang="sv-SE" sz="2400" dirty="0">
                <a:solidFill>
                  <a:prstClr val="white"/>
                </a:solidFill>
                <a:latin typeface="Arial"/>
                <a:cs typeface="Arial"/>
              </a:endParaRPr>
            </a:p>
          </p:txBody>
        </p:sp>
        <p:sp>
          <p:nvSpPr>
            <p:cNvPr id="16" name="Rektangel 15"/>
            <p:cNvSpPr/>
            <p:nvPr/>
          </p:nvSpPr>
          <p:spPr>
            <a:xfrm>
              <a:off x="1853701" y="2311184"/>
              <a:ext cx="812292" cy="1446550"/>
            </a:xfrm>
            <a:prstGeom prst="rect">
              <a:avLst/>
            </a:prstGeom>
          </p:spPr>
          <p:txBody>
            <a:bodyPr wrap="none">
              <a:spAutoFit/>
            </a:bodyPr>
            <a:lstStyle/>
            <a:p>
              <a:pPr algn="ctr"/>
              <a:r>
                <a:rPr lang="sv-SE" sz="8800" dirty="0">
                  <a:solidFill>
                    <a:srgbClr val="FFFFFF"/>
                  </a:solidFill>
                  <a:latin typeface="Arial"/>
                  <a:cs typeface="Arial"/>
                </a:rPr>
                <a:t>4</a:t>
              </a:r>
              <a:endParaRPr lang="sv-SE" sz="9600" dirty="0">
                <a:solidFill>
                  <a:srgbClr val="FFFFFF"/>
                </a:solidFill>
                <a:latin typeface="Arial"/>
                <a:cs typeface="Arial"/>
              </a:endParaRPr>
            </a:p>
          </p:txBody>
        </p:sp>
        <p:sp>
          <p:nvSpPr>
            <p:cNvPr id="17" name="Rektangel 16"/>
            <p:cNvSpPr/>
            <p:nvPr/>
          </p:nvSpPr>
          <p:spPr>
            <a:xfrm>
              <a:off x="1219259" y="3390999"/>
              <a:ext cx="2211109" cy="1015663"/>
            </a:xfrm>
            <a:prstGeom prst="rect">
              <a:avLst/>
            </a:prstGeom>
          </p:spPr>
          <p:txBody>
            <a:bodyPr wrap="square">
              <a:spAutoFit/>
            </a:bodyPr>
            <a:lstStyle/>
            <a:p>
              <a:pPr algn="ctr"/>
              <a:endParaRPr lang="sv-SE" sz="2000" dirty="0">
                <a:solidFill>
                  <a:prstClr val="white"/>
                </a:solidFill>
                <a:latin typeface="Arial"/>
                <a:cs typeface="Arial"/>
              </a:endParaRPr>
            </a:p>
            <a:p>
              <a:pPr algn="ctr"/>
              <a:r>
                <a:rPr lang="sv-SE" sz="2000" dirty="0">
                  <a:solidFill>
                    <a:prstClr val="white"/>
                  </a:solidFill>
                  <a:latin typeface="Arial"/>
                  <a:cs typeface="Arial"/>
                </a:rPr>
                <a:t>månaders </a:t>
              </a:r>
              <a:br>
                <a:rPr lang="sv-SE" sz="2000" dirty="0">
                  <a:solidFill>
                    <a:prstClr val="white"/>
                  </a:solidFill>
                  <a:latin typeface="Arial"/>
                  <a:cs typeface="Arial"/>
                </a:rPr>
              </a:br>
              <a:r>
                <a:rPr lang="sv-SE" sz="2000" dirty="0">
                  <a:solidFill>
                    <a:prstClr val="white"/>
                  </a:solidFill>
                  <a:latin typeface="Arial"/>
                  <a:cs typeface="Arial"/>
                </a:rPr>
                <a:t>praktik</a:t>
              </a:r>
            </a:p>
          </p:txBody>
        </p:sp>
      </p:grpSp>
      <p:grpSp>
        <p:nvGrpSpPr>
          <p:cNvPr id="22" name="Grupp 21"/>
          <p:cNvGrpSpPr/>
          <p:nvPr/>
        </p:nvGrpSpPr>
        <p:grpSpPr>
          <a:xfrm>
            <a:off x="8136185" y="2060103"/>
            <a:ext cx="2869016" cy="2864988"/>
            <a:chOff x="8426923" y="2060103"/>
            <a:chExt cx="2869016" cy="2864988"/>
          </a:xfrm>
        </p:grpSpPr>
        <p:sp>
          <p:nvSpPr>
            <p:cNvPr id="15" name="Ellips 14"/>
            <p:cNvSpPr/>
            <p:nvPr/>
          </p:nvSpPr>
          <p:spPr>
            <a:xfrm>
              <a:off x="8426923" y="2060103"/>
              <a:ext cx="2869016" cy="2864988"/>
            </a:xfrm>
            <a:prstGeom prst="ellipse">
              <a:avLst/>
            </a:prstGeom>
            <a:solidFill>
              <a:srgbClr val="1EC7D1">
                <a:alpha val="77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dirty="0">
                <a:solidFill>
                  <a:prstClr val="white"/>
                </a:solidFill>
                <a:latin typeface="Arial"/>
                <a:cs typeface="Arial"/>
              </a:endParaRPr>
            </a:p>
            <a:p>
              <a:pPr algn="ctr"/>
              <a:endParaRPr lang="sv-SE" sz="2400" dirty="0">
                <a:solidFill>
                  <a:prstClr val="white"/>
                </a:solidFill>
                <a:latin typeface="Arial"/>
                <a:cs typeface="Arial"/>
              </a:endParaRPr>
            </a:p>
            <a:p>
              <a:pPr algn="ctr"/>
              <a:endParaRPr lang="sv-SE" sz="2400" dirty="0">
                <a:solidFill>
                  <a:prstClr val="white"/>
                </a:solidFill>
                <a:latin typeface="Arial"/>
                <a:cs typeface="Arial"/>
              </a:endParaRPr>
            </a:p>
          </p:txBody>
        </p:sp>
        <p:sp>
          <p:nvSpPr>
            <p:cNvPr id="19" name="Rektangel 18"/>
            <p:cNvSpPr/>
            <p:nvPr/>
          </p:nvSpPr>
          <p:spPr>
            <a:xfrm>
              <a:off x="8518363" y="2064228"/>
              <a:ext cx="2726141" cy="2323713"/>
            </a:xfrm>
            <a:prstGeom prst="rect">
              <a:avLst/>
            </a:prstGeom>
          </p:spPr>
          <p:txBody>
            <a:bodyPr wrap="square">
              <a:spAutoFit/>
            </a:bodyPr>
            <a:lstStyle/>
            <a:p>
              <a:pPr algn="ctr"/>
              <a:endParaRPr lang="sv-SE" sz="2400" dirty="0">
                <a:solidFill>
                  <a:prstClr val="white"/>
                </a:solidFill>
                <a:latin typeface="Arial"/>
                <a:cs typeface="Arial"/>
              </a:endParaRPr>
            </a:p>
            <a:p>
              <a:pPr algn="ctr"/>
              <a:r>
                <a:rPr lang="sv-SE" sz="2800" dirty="0">
                  <a:solidFill>
                    <a:prstClr val="white"/>
                  </a:solidFill>
                  <a:latin typeface="Arial"/>
                  <a:cs typeface="Arial"/>
                </a:rPr>
                <a:t>Minska resursslöseriet</a:t>
              </a:r>
            </a:p>
            <a:p>
              <a:pPr algn="ctr"/>
              <a:endParaRPr lang="sv-SE" sz="800" dirty="0">
                <a:solidFill>
                  <a:prstClr val="white"/>
                </a:solidFill>
                <a:latin typeface="Arial"/>
                <a:cs typeface="Arial"/>
              </a:endParaRPr>
            </a:p>
            <a:p>
              <a:pPr algn="ctr"/>
              <a:r>
                <a:rPr lang="sv-SE" dirty="0">
                  <a:solidFill>
                    <a:prstClr val="white"/>
                  </a:solidFill>
                  <a:latin typeface="Arial"/>
                  <a:cs typeface="Arial"/>
                </a:rPr>
                <a:t>Tillvarata kompetensen hos nyanlända akademiker</a:t>
              </a:r>
            </a:p>
          </p:txBody>
        </p:sp>
      </p:grpSp>
      <p:grpSp>
        <p:nvGrpSpPr>
          <p:cNvPr id="23" name="Grupp 22"/>
          <p:cNvGrpSpPr/>
          <p:nvPr/>
        </p:nvGrpSpPr>
        <p:grpSpPr>
          <a:xfrm>
            <a:off x="4713412" y="2060103"/>
            <a:ext cx="2869016" cy="2864988"/>
            <a:chOff x="4668080" y="2060103"/>
            <a:chExt cx="2869016" cy="2864988"/>
          </a:xfrm>
        </p:grpSpPr>
        <p:sp>
          <p:nvSpPr>
            <p:cNvPr id="14" name="Ellips 13"/>
            <p:cNvSpPr/>
            <p:nvPr/>
          </p:nvSpPr>
          <p:spPr>
            <a:xfrm>
              <a:off x="4668080" y="2060103"/>
              <a:ext cx="2869016" cy="2864988"/>
            </a:xfrm>
            <a:prstGeom prst="ellipse">
              <a:avLst/>
            </a:prstGeom>
            <a:solidFill>
              <a:srgbClr val="1EC7D1">
                <a:alpha val="76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dirty="0">
                <a:solidFill>
                  <a:prstClr val="white"/>
                </a:solidFill>
                <a:latin typeface="Arial"/>
                <a:cs typeface="Arial"/>
              </a:endParaRPr>
            </a:p>
            <a:p>
              <a:pPr algn="ctr"/>
              <a:endParaRPr lang="sv-SE" sz="2400" dirty="0">
                <a:solidFill>
                  <a:prstClr val="white"/>
                </a:solidFill>
                <a:latin typeface="Arial"/>
                <a:cs typeface="Arial"/>
              </a:endParaRPr>
            </a:p>
            <a:p>
              <a:pPr algn="ctr"/>
              <a:endParaRPr lang="sv-SE" sz="2400" dirty="0">
                <a:solidFill>
                  <a:prstClr val="white"/>
                </a:solidFill>
                <a:latin typeface="Arial"/>
                <a:cs typeface="Arial"/>
              </a:endParaRPr>
            </a:p>
          </p:txBody>
        </p:sp>
        <p:sp>
          <p:nvSpPr>
            <p:cNvPr id="20" name="Rektangel 19"/>
            <p:cNvSpPr/>
            <p:nvPr/>
          </p:nvSpPr>
          <p:spPr>
            <a:xfrm>
              <a:off x="4926807" y="2452281"/>
              <a:ext cx="2286794" cy="2200602"/>
            </a:xfrm>
            <a:prstGeom prst="rect">
              <a:avLst/>
            </a:prstGeom>
          </p:spPr>
          <p:txBody>
            <a:bodyPr wrap="square">
              <a:spAutoFit/>
            </a:bodyPr>
            <a:lstStyle/>
            <a:p>
              <a:pPr algn="ctr"/>
              <a:r>
                <a:rPr lang="sv-SE" sz="2800" dirty="0">
                  <a:solidFill>
                    <a:srgbClr val="FFFFFF"/>
                  </a:solidFill>
                  <a:latin typeface="Arial"/>
                  <a:cs typeface="Arial"/>
                </a:rPr>
                <a:t>Nyanlända akademiker</a:t>
              </a:r>
              <a:endParaRPr lang="sv-SE" dirty="0">
                <a:solidFill>
                  <a:srgbClr val="FFFFFF"/>
                </a:solidFill>
                <a:latin typeface="Arial"/>
                <a:cs typeface="Arial"/>
              </a:endParaRPr>
            </a:p>
            <a:p>
              <a:pPr marL="742749" lvl="1" indent="-285750">
                <a:buFont typeface="Arial"/>
                <a:buChar char="•"/>
              </a:pPr>
              <a:endParaRPr lang="sv-SE" sz="900" dirty="0">
                <a:solidFill>
                  <a:srgbClr val="FFFFFF"/>
                </a:solidFill>
                <a:latin typeface="Arial"/>
                <a:cs typeface="Arial"/>
              </a:endParaRPr>
            </a:p>
            <a:p>
              <a:pPr marL="538163" lvl="1" indent="-285750">
                <a:buFont typeface="Arial"/>
                <a:buChar char="•"/>
              </a:pPr>
              <a:r>
                <a:rPr lang="sv-SE" sz="1800" dirty="0">
                  <a:solidFill>
                    <a:srgbClr val="FFFFFF"/>
                  </a:solidFill>
                  <a:latin typeface="Arial"/>
                  <a:cs typeface="Arial"/>
                </a:rPr>
                <a:t>Ingenjörer</a:t>
              </a:r>
            </a:p>
            <a:p>
              <a:pPr marL="538163" lvl="1" indent="-285750">
                <a:buFont typeface="Arial"/>
                <a:buChar char="•"/>
              </a:pPr>
              <a:r>
                <a:rPr lang="sv-SE" sz="1800" dirty="0">
                  <a:solidFill>
                    <a:srgbClr val="FFFFFF"/>
                  </a:solidFill>
                  <a:latin typeface="Arial"/>
                  <a:cs typeface="Arial"/>
                </a:rPr>
                <a:t>Arkitekter</a:t>
              </a:r>
            </a:p>
            <a:p>
              <a:pPr marL="538163" lvl="1" indent="-285750">
                <a:buFont typeface="Arial"/>
                <a:buChar char="•"/>
              </a:pPr>
              <a:r>
                <a:rPr lang="sv-SE" sz="1800" dirty="0">
                  <a:solidFill>
                    <a:srgbClr val="FFFFFF"/>
                  </a:solidFill>
                  <a:latin typeface="Arial"/>
                  <a:cs typeface="Arial"/>
                </a:rPr>
                <a:t>Naturvetare</a:t>
              </a:r>
            </a:p>
            <a:p>
              <a:pPr marL="538163" lvl="1" indent="-285750">
                <a:buFont typeface="Arial"/>
                <a:buChar char="•"/>
              </a:pPr>
              <a:r>
                <a:rPr lang="sv-SE" sz="1800" dirty="0">
                  <a:solidFill>
                    <a:srgbClr val="FFFFFF"/>
                  </a:solidFill>
                  <a:latin typeface="Arial"/>
                  <a:cs typeface="Arial"/>
                </a:rPr>
                <a:t>Ekonomer</a:t>
              </a:r>
            </a:p>
          </p:txBody>
        </p:sp>
      </p:grpSp>
    </p:spTree>
    <p:extLst>
      <p:ext uri="{BB962C8B-B14F-4D97-AF65-F5344CB8AC3E}">
        <p14:creationId xmlns:p14="http://schemas.microsoft.com/office/powerpoint/2010/main" val="1705234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98681" y="779765"/>
            <a:ext cx="11522777" cy="878348"/>
          </a:xfrm>
        </p:spPr>
        <p:txBody>
          <a:bodyPr/>
          <a:lstStyle/>
          <a:p>
            <a:pPr algn="r"/>
            <a:r>
              <a:rPr lang="sv-SE" dirty="0"/>
              <a:t>Jobbsprånget </a:t>
            </a:r>
            <a:r>
              <a:rPr lang="mr-IN" dirty="0"/>
              <a:t>–</a:t>
            </a:r>
            <a:r>
              <a:rPr lang="sv-SE" dirty="0"/>
              <a:t> så funkar det</a:t>
            </a:r>
          </a:p>
        </p:txBody>
      </p:sp>
      <p:sp>
        <p:nvSpPr>
          <p:cNvPr id="5" name="Ellips 4"/>
          <p:cNvSpPr/>
          <p:nvPr/>
        </p:nvSpPr>
        <p:spPr>
          <a:xfrm>
            <a:off x="3428647" y="2424585"/>
            <a:ext cx="1939593" cy="1913913"/>
          </a:xfrm>
          <a:prstGeom prst="ellipse">
            <a:avLst/>
          </a:prstGeom>
          <a:solidFill>
            <a:srgbClr val="1EC7D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dirty="0">
              <a:solidFill>
                <a:prstClr val="white"/>
              </a:solidFill>
              <a:latin typeface="Arial"/>
              <a:cs typeface="Arial"/>
            </a:endParaRPr>
          </a:p>
          <a:p>
            <a:pPr algn="ctr"/>
            <a:endParaRPr lang="sv-SE" sz="2400" dirty="0">
              <a:solidFill>
                <a:prstClr val="white"/>
              </a:solidFill>
              <a:latin typeface="Arial"/>
              <a:cs typeface="Arial"/>
            </a:endParaRPr>
          </a:p>
          <a:p>
            <a:pPr algn="ctr"/>
            <a:endParaRPr lang="sv-SE" sz="1800" dirty="0">
              <a:solidFill>
                <a:prstClr val="white"/>
              </a:solidFill>
              <a:latin typeface="Arial"/>
              <a:cs typeface="Arial"/>
            </a:endParaRPr>
          </a:p>
        </p:txBody>
      </p:sp>
      <p:sp>
        <p:nvSpPr>
          <p:cNvPr id="6" name="Rektangel med rundade hörn 5"/>
          <p:cNvSpPr/>
          <p:nvPr/>
        </p:nvSpPr>
        <p:spPr>
          <a:xfrm>
            <a:off x="217098" y="2669674"/>
            <a:ext cx="1916686" cy="1461893"/>
          </a:xfrm>
          <a:prstGeom prst="roundRect">
            <a:avLst/>
          </a:prstGeom>
          <a:solidFill>
            <a:srgbClr val="FFFFFF"/>
          </a:solidFill>
          <a:ln w="28575">
            <a:solidFill>
              <a:srgbClr val="7F7F7F"/>
            </a:solid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ruta 6"/>
          <p:cNvSpPr txBox="1"/>
          <p:nvPr/>
        </p:nvSpPr>
        <p:spPr>
          <a:xfrm>
            <a:off x="200165" y="1877123"/>
            <a:ext cx="2002477"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2000" b="0" i="0" u="none" strike="noStrike" kern="0" cap="none" spc="0" normalizeH="0" baseline="0" noProof="0" dirty="0">
                <a:ln>
                  <a:noFill/>
                </a:ln>
                <a:solidFill>
                  <a:schemeClr val="bg1"/>
                </a:solidFill>
                <a:effectLst/>
                <a:uLnTx/>
                <a:uFillTx/>
                <a:latin typeface="Arial"/>
                <a:cs typeface="Arial"/>
              </a:rPr>
              <a:t>Kandidat</a:t>
            </a:r>
            <a:r>
              <a:rPr kumimoji="0" lang="sv-SE" sz="2000" b="0" i="0" u="none" strike="noStrike" kern="0" cap="none" spc="0" normalizeH="0" noProof="0" dirty="0">
                <a:ln>
                  <a:noFill/>
                </a:ln>
                <a:solidFill>
                  <a:schemeClr val="bg1"/>
                </a:solidFill>
                <a:effectLst/>
                <a:uLnTx/>
                <a:uFillTx/>
                <a:latin typeface="Arial"/>
                <a:cs typeface="Arial"/>
              </a:rPr>
              <a:t> </a:t>
            </a:r>
            <a:r>
              <a:rPr kumimoji="0" lang="sv-SE" sz="2000" b="0" i="0" u="none" strike="noStrike" kern="0" cap="none" spc="0" normalizeH="0" baseline="0" noProof="0" dirty="0">
                <a:ln>
                  <a:noFill/>
                </a:ln>
                <a:solidFill>
                  <a:schemeClr val="bg1"/>
                </a:solidFill>
                <a:effectLst/>
                <a:uLnTx/>
                <a:uFillTx/>
                <a:latin typeface="Arial"/>
                <a:cs typeface="Arial"/>
              </a:rPr>
              <a:t>söker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2000" b="0" i="0" u="none" strike="noStrike" kern="0" cap="none" spc="0" normalizeH="0" baseline="0" noProof="0" dirty="0">
                <a:ln>
                  <a:noFill/>
                </a:ln>
                <a:solidFill>
                  <a:schemeClr val="bg1"/>
                </a:solidFill>
                <a:effectLst/>
                <a:uLnTx/>
                <a:uFillTx/>
                <a:latin typeface="Arial"/>
                <a:cs typeface="Arial"/>
              </a:rPr>
              <a:t>via portalen</a:t>
            </a:r>
          </a:p>
        </p:txBody>
      </p:sp>
      <p:sp>
        <p:nvSpPr>
          <p:cNvPr id="8" name="textruta 7"/>
          <p:cNvSpPr txBox="1"/>
          <p:nvPr/>
        </p:nvSpPr>
        <p:spPr>
          <a:xfrm>
            <a:off x="3308640" y="2732740"/>
            <a:ext cx="2178131" cy="132343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sv-SE" sz="2000" kern="0" dirty="0">
                <a:solidFill>
                  <a:schemeClr val="bg1"/>
                </a:solidFill>
                <a:latin typeface="Arial"/>
                <a:cs typeface="Arial"/>
              </a:rPr>
              <a:t>Arbetsgivaren</a:t>
            </a:r>
            <a:r>
              <a:rPr kumimoji="0" lang="sv-SE" sz="2000" b="0" i="0" u="none" strike="noStrike" kern="0" cap="none" spc="0" normalizeH="0" baseline="0" noProof="0" dirty="0">
                <a:ln>
                  <a:noFill/>
                </a:ln>
                <a:solidFill>
                  <a:schemeClr val="bg1"/>
                </a:solidFill>
                <a:effectLst/>
                <a:uLnTx/>
                <a:uFillTx/>
                <a:latin typeface="Arial"/>
                <a:cs typeface="Arial"/>
              </a:rPr>
              <a:t> </a:t>
            </a:r>
            <a:br>
              <a:rPr kumimoji="0" lang="sv-SE" sz="2000" b="0" i="0" u="none" strike="noStrike" kern="0" cap="none" spc="0" normalizeH="0" baseline="0" noProof="0" dirty="0">
                <a:ln>
                  <a:noFill/>
                </a:ln>
                <a:solidFill>
                  <a:schemeClr val="bg1"/>
                </a:solidFill>
                <a:effectLst/>
                <a:uLnTx/>
                <a:uFillTx/>
                <a:latin typeface="Arial"/>
                <a:cs typeface="Arial"/>
              </a:rPr>
            </a:br>
            <a:r>
              <a:rPr kumimoji="0" lang="sv-SE" sz="2000" b="0" i="0" u="none" strike="noStrike" kern="0" cap="none" spc="0" normalizeH="0" baseline="0" noProof="0" dirty="0">
                <a:ln>
                  <a:noFill/>
                </a:ln>
                <a:solidFill>
                  <a:schemeClr val="bg1"/>
                </a:solidFill>
                <a:effectLst/>
                <a:uLnTx/>
                <a:uFillTx/>
                <a:latin typeface="Arial"/>
                <a:cs typeface="Arial"/>
              </a:rPr>
              <a:t>väljer ut kandidater för praktik</a:t>
            </a:r>
          </a:p>
        </p:txBody>
      </p:sp>
      <p:cxnSp>
        <p:nvCxnSpPr>
          <p:cNvPr id="9" name="Rak pilkoppling 35"/>
          <p:cNvCxnSpPr/>
          <p:nvPr/>
        </p:nvCxnSpPr>
        <p:spPr>
          <a:xfrm>
            <a:off x="2219575" y="3407160"/>
            <a:ext cx="1125852" cy="0"/>
          </a:xfrm>
          <a:prstGeom prst="straightConnector1">
            <a:avLst/>
          </a:prstGeom>
          <a:ln w="57150">
            <a:solidFill>
              <a:srgbClr val="1EC7D1"/>
            </a:solidFill>
            <a:tailEnd type="triangle"/>
          </a:ln>
        </p:spPr>
        <p:style>
          <a:lnRef idx="1">
            <a:schemeClr val="accent1"/>
          </a:lnRef>
          <a:fillRef idx="0">
            <a:schemeClr val="accent1"/>
          </a:fillRef>
          <a:effectRef idx="0">
            <a:schemeClr val="accent1"/>
          </a:effectRef>
          <a:fontRef idx="minor">
            <a:schemeClr val="tx1"/>
          </a:fontRef>
        </p:style>
      </p:cxnSp>
      <p:sp>
        <p:nvSpPr>
          <p:cNvPr id="10" name="Rektangel med rundade hörn 9"/>
          <p:cNvSpPr/>
          <p:nvPr/>
        </p:nvSpPr>
        <p:spPr>
          <a:xfrm>
            <a:off x="6489700" y="2644560"/>
            <a:ext cx="2428013" cy="1525199"/>
          </a:xfrm>
          <a:prstGeom prst="roundRect">
            <a:avLst/>
          </a:prstGeom>
          <a:solidFill>
            <a:srgbClr val="1EC7D1"/>
          </a:solidFill>
          <a:ln w="28575">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textruta 10"/>
          <p:cNvSpPr txBox="1"/>
          <p:nvPr/>
        </p:nvSpPr>
        <p:spPr>
          <a:xfrm>
            <a:off x="5927030" y="4252679"/>
            <a:ext cx="3403231" cy="1323439"/>
          </a:xfrm>
          <a:prstGeom prst="rect">
            <a:avLst/>
          </a:prstGeom>
          <a:noFill/>
        </p:spPr>
        <p:txBody>
          <a:bodyPr wrap="square" rtlCol="0">
            <a:spAutoFit/>
          </a:bodyPr>
          <a:lstStyle/>
          <a:p>
            <a:pPr lvl="0" algn="ctr" defTabSz="914400">
              <a:defRPr/>
            </a:pPr>
            <a:r>
              <a:rPr lang="sv-SE" sz="2000" kern="0" dirty="0">
                <a:solidFill>
                  <a:schemeClr val="bg1"/>
                </a:solidFill>
                <a:latin typeface="Arial"/>
                <a:cs typeface="Arial"/>
              </a:rPr>
              <a:t>Jobbsprånget meddelar Arbetsförmedlingens </a:t>
            </a:r>
            <a:r>
              <a:rPr lang="sv-SE" sz="2000" b="1" kern="0" dirty="0">
                <a:solidFill>
                  <a:schemeClr val="bg1"/>
                </a:solidFill>
                <a:latin typeface="Arial"/>
                <a:cs typeface="Arial"/>
              </a:rPr>
              <a:t>lokala</a:t>
            </a:r>
            <a:r>
              <a:rPr lang="sv-SE" sz="2000" kern="0" dirty="0">
                <a:solidFill>
                  <a:schemeClr val="bg1"/>
                </a:solidFill>
                <a:latin typeface="Arial"/>
                <a:cs typeface="Arial"/>
              </a:rPr>
              <a:t> handläggare om </a:t>
            </a:r>
            <a:br>
              <a:rPr lang="sv-SE" sz="2000" kern="0" dirty="0">
                <a:solidFill>
                  <a:schemeClr val="bg1"/>
                </a:solidFill>
                <a:latin typeface="Arial"/>
                <a:cs typeface="Arial"/>
              </a:rPr>
            </a:br>
            <a:r>
              <a:rPr lang="sv-SE" sz="2000" kern="0" dirty="0">
                <a:solidFill>
                  <a:schemeClr val="bg1"/>
                </a:solidFill>
                <a:latin typeface="Arial"/>
                <a:cs typeface="Arial"/>
              </a:rPr>
              <a:t>utvald kandidat</a:t>
            </a:r>
          </a:p>
        </p:txBody>
      </p:sp>
      <p:sp>
        <p:nvSpPr>
          <p:cNvPr id="12" name="textruta 11"/>
          <p:cNvSpPr txBox="1"/>
          <p:nvPr/>
        </p:nvSpPr>
        <p:spPr>
          <a:xfrm>
            <a:off x="1723576" y="4387649"/>
            <a:ext cx="2178131" cy="10156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sv-SE" sz="2000" kern="0" dirty="0">
                <a:solidFill>
                  <a:schemeClr val="bg1"/>
                </a:solidFill>
                <a:latin typeface="Arial"/>
                <a:cs typeface="Arial"/>
              </a:rPr>
              <a:t>Jobbsprånget k</a:t>
            </a:r>
            <a:r>
              <a:rPr kumimoji="0" lang="sv-SE" sz="2000" b="0" i="0" u="none" strike="noStrike" kern="0" cap="none" spc="0" normalizeH="0" baseline="0" noProof="0" dirty="0" err="1">
                <a:ln>
                  <a:noFill/>
                </a:ln>
                <a:solidFill>
                  <a:schemeClr val="bg1"/>
                </a:solidFill>
                <a:effectLst/>
                <a:uLnTx/>
                <a:uFillTx/>
                <a:latin typeface="Arial"/>
                <a:cs typeface="Arial"/>
              </a:rPr>
              <a:t>ontrollerar</a:t>
            </a:r>
            <a:r>
              <a:rPr kumimoji="0" lang="sv-SE" sz="2000" b="0" i="0" u="none" strike="noStrike" kern="0" cap="none" spc="0" normalizeH="0" noProof="0" dirty="0">
                <a:ln>
                  <a:noFill/>
                </a:ln>
                <a:solidFill>
                  <a:schemeClr val="bg1"/>
                </a:solidFill>
                <a:effectLst/>
                <a:uLnTx/>
                <a:uFillTx/>
                <a:latin typeface="Arial"/>
                <a:cs typeface="Arial"/>
              </a:rPr>
              <a:t> </a:t>
            </a:r>
            <a:r>
              <a:rPr kumimoji="0" lang="sv-SE" sz="2000" b="0" i="0" u="none" strike="noStrike" kern="0" cap="none" spc="0" normalizeH="0" baseline="0" noProof="0" dirty="0">
                <a:ln>
                  <a:noFill/>
                </a:ln>
                <a:solidFill>
                  <a:schemeClr val="bg1"/>
                </a:solidFill>
                <a:effectLst/>
                <a:uLnTx/>
                <a:uFillTx/>
                <a:latin typeface="Arial"/>
                <a:cs typeface="Arial"/>
              </a:rPr>
              <a:t>praktikbehörighet</a:t>
            </a:r>
          </a:p>
        </p:txBody>
      </p:sp>
      <p:sp>
        <p:nvSpPr>
          <p:cNvPr id="13" name="Rektangel med rundade hörn 12"/>
          <p:cNvSpPr/>
          <p:nvPr/>
        </p:nvSpPr>
        <p:spPr>
          <a:xfrm>
            <a:off x="9853076" y="2652741"/>
            <a:ext cx="2100462" cy="1525199"/>
          </a:xfrm>
          <a:prstGeom prst="roundRect">
            <a:avLst/>
          </a:prstGeom>
          <a:solidFill>
            <a:srgbClr val="FFFFFF"/>
          </a:solidFill>
          <a:ln w="28575">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4" name="Rak pilkoppling 35"/>
          <p:cNvCxnSpPr/>
          <p:nvPr/>
        </p:nvCxnSpPr>
        <p:spPr>
          <a:xfrm>
            <a:off x="5469838" y="3407160"/>
            <a:ext cx="905562" cy="0"/>
          </a:xfrm>
          <a:prstGeom prst="straightConnector1">
            <a:avLst/>
          </a:prstGeom>
          <a:ln w="57150">
            <a:solidFill>
              <a:srgbClr val="1EC7D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Rak pilkoppling 35"/>
          <p:cNvCxnSpPr/>
          <p:nvPr/>
        </p:nvCxnSpPr>
        <p:spPr>
          <a:xfrm>
            <a:off x="9017000" y="3407160"/>
            <a:ext cx="851165" cy="0"/>
          </a:xfrm>
          <a:prstGeom prst="straightConnector1">
            <a:avLst/>
          </a:prstGeom>
          <a:ln w="57150">
            <a:solidFill>
              <a:srgbClr val="1EC7D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Rak pilkoppling 35"/>
          <p:cNvCxnSpPr/>
          <p:nvPr/>
        </p:nvCxnSpPr>
        <p:spPr>
          <a:xfrm flipV="1">
            <a:off x="2795300" y="3744394"/>
            <a:ext cx="0" cy="661816"/>
          </a:xfrm>
          <a:prstGeom prst="straightConnector1">
            <a:avLst/>
          </a:prstGeom>
          <a:ln w="57150">
            <a:solidFill>
              <a:srgbClr val="1EC7D1"/>
            </a:solidFill>
            <a:tailEnd type="triangle"/>
          </a:ln>
        </p:spPr>
        <p:style>
          <a:lnRef idx="1">
            <a:schemeClr val="accent1"/>
          </a:lnRef>
          <a:fillRef idx="0">
            <a:schemeClr val="accent1"/>
          </a:fillRef>
          <a:effectRef idx="0">
            <a:schemeClr val="accent1"/>
          </a:effectRef>
          <a:fontRef idx="minor">
            <a:schemeClr val="tx1"/>
          </a:fontRef>
        </p:style>
      </p:cxnSp>
      <p:sp>
        <p:nvSpPr>
          <p:cNvPr id="17" name="textruta 16"/>
          <p:cNvSpPr txBox="1"/>
          <p:nvPr/>
        </p:nvSpPr>
        <p:spPr>
          <a:xfrm>
            <a:off x="9228666" y="4304829"/>
            <a:ext cx="2978867" cy="1323439"/>
          </a:xfrm>
          <a:prstGeom prst="rect">
            <a:avLst/>
          </a:prstGeom>
          <a:noFill/>
        </p:spPr>
        <p:txBody>
          <a:bodyPr wrap="square" rtlCol="0">
            <a:spAutoFit/>
          </a:bodyPr>
          <a:lstStyle/>
          <a:p>
            <a:pPr lvl="0" algn="ctr" defTabSz="914400">
              <a:defRPr/>
            </a:pPr>
            <a:r>
              <a:rPr lang="sv-SE" sz="2000" kern="0" dirty="0">
                <a:solidFill>
                  <a:schemeClr val="bg1"/>
                </a:solidFill>
                <a:latin typeface="Arial"/>
                <a:cs typeface="Arial"/>
              </a:rPr>
              <a:t>Avtal tas fram på lokal nivå mellan kandidat, handläggare och arbetsgivaren</a:t>
            </a:r>
          </a:p>
        </p:txBody>
      </p:sp>
      <p:pic>
        <p:nvPicPr>
          <p:cNvPr id="18" name="Bildobjekt 1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218416" y="2896493"/>
            <a:ext cx="1490425" cy="1063136"/>
          </a:xfrm>
          <a:prstGeom prst="rect">
            <a:avLst/>
          </a:prstGeom>
        </p:spPr>
      </p:pic>
      <p:grpSp>
        <p:nvGrpSpPr>
          <p:cNvPr id="19" name="Grupp 18"/>
          <p:cNvGrpSpPr/>
          <p:nvPr/>
        </p:nvGrpSpPr>
        <p:grpSpPr>
          <a:xfrm>
            <a:off x="3377848" y="4438449"/>
            <a:ext cx="8413313" cy="2236332"/>
            <a:chOff x="3377848" y="4514944"/>
            <a:chExt cx="8413313" cy="2236332"/>
          </a:xfrm>
        </p:grpSpPr>
        <p:sp>
          <p:nvSpPr>
            <p:cNvPr id="20" name="textruta 19"/>
            <p:cNvSpPr txBox="1"/>
            <p:nvPr/>
          </p:nvSpPr>
          <p:spPr>
            <a:xfrm>
              <a:off x="3377848" y="6043390"/>
              <a:ext cx="8413313"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sv-SE" sz="2000" b="0" i="0" u="none" strike="noStrike" kern="0" cap="none" spc="0" normalizeH="0" baseline="0" noProof="0" dirty="0">
                  <a:ln>
                    <a:noFill/>
                  </a:ln>
                  <a:solidFill>
                    <a:schemeClr val="bg1"/>
                  </a:solidFill>
                  <a:effectLst/>
                  <a:uLnTx/>
                  <a:uFillTx/>
                  <a:latin typeface="Arial"/>
                  <a:cs typeface="Arial"/>
                </a:rPr>
                <a:t>Avtal skickas från Arbetsförmedlingen lokalt till </a:t>
              </a:r>
              <a:r>
                <a:rPr lang="sv-SE" sz="2000" kern="0" dirty="0">
                  <a:solidFill>
                    <a:schemeClr val="bg1"/>
                  </a:solidFill>
                  <a:latin typeface="Arial"/>
                  <a:cs typeface="Arial"/>
                </a:rPr>
                <a:t>arbetsgivare.</a:t>
              </a:r>
              <a:br>
                <a:rPr kumimoji="0" lang="sv-SE" sz="2000" b="0" i="0" u="none" strike="noStrike" kern="0" cap="none" spc="0" normalizeH="0" baseline="0" noProof="0" dirty="0">
                  <a:ln>
                    <a:noFill/>
                  </a:ln>
                  <a:solidFill>
                    <a:schemeClr val="bg1"/>
                  </a:solidFill>
                  <a:effectLst/>
                  <a:uLnTx/>
                  <a:uFillTx/>
                  <a:latin typeface="Arial"/>
                  <a:cs typeface="Arial"/>
                </a:rPr>
              </a:br>
              <a:r>
                <a:rPr kumimoji="0" lang="sv-SE" sz="2000" b="0" i="0" u="none" strike="noStrike" kern="0" cap="none" spc="0" normalizeH="0" baseline="0" noProof="0" dirty="0">
                  <a:ln>
                    <a:noFill/>
                  </a:ln>
                  <a:solidFill>
                    <a:schemeClr val="bg1"/>
                  </a:solidFill>
                  <a:effectLst/>
                  <a:uLnTx/>
                  <a:uFillTx/>
                  <a:latin typeface="Arial"/>
                  <a:cs typeface="Arial"/>
                </a:rPr>
                <a:t> Processen innebär nya kontaktpersoner lokalt för varje kandidat.</a:t>
              </a:r>
            </a:p>
          </p:txBody>
        </p:sp>
        <p:cxnSp>
          <p:nvCxnSpPr>
            <p:cNvPr id="21" name="Vinklad  20"/>
            <p:cNvCxnSpPr/>
            <p:nvPr/>
          </p:nvCxnSpPr>
          <p:spPr>
            <a:xfrm rot="5400000" flipH="1">
              <a:off x="7007804" y="1859003"/>
              <a:ext cx="1223686" cy="6535567"/>
            </a:xfrm>
            <a:prstGeom prst="bentConnector4">
              <a:avLst>
                <a:gd name="adj1" fmla="val -18681"/>
                <a:gd name="adj2" fmla="val 100260"/>
              </a:avLst>
            </a:prstGeom>
            <a:ln w="57150">
              <a:solidFill>
                <a:srgbClr val="1EC7D1"/>
              </a:solidFill>
              <a:tailEnd type="triangle"/>
            </a:ln>
          </p:spPr>
          <p:style>
            <a:lnRef idx="1">
              <a:schemeClr val="accent1"/>
            </a:lnRef>
            <a:fillRef idx="0">
              <a:schemeClr val="accent1"/>
            </a:fillRef>
            <a:effectRef idx="0">
              <a:schemeClr val="accent1"/>
            </a:effectRef>
            <a:fontRef idx="minor">
              <a:schemeClr val="tx1"/>
            </a:fontRef>
          </p:style>
        </p:cxnSp>
      </p:grpSp>
      <p:pic>
        <p:nvPicPr>
          <p:cNvPr id="22" name="Bildobjekt 2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61823" y="2923526"/>
            <a:ext cx="2305090" cy="820868"/>
          </a:xfrm>
          <a:prstGeom prst="rect">
            <a:avLst/>
          </a:prstGeom>
        </p:spPr>
      </p:pic>
      <p:pic>
        <p:nvPicPr>
          <p:cNvPr id="23" name="Bildobjekt 22" descr="Skärmavbild 2017-09-14 kl. 20.28.59.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32228" y="2852544"/>
            <a:ext cx="1534664" cy="1107085"/>
          </a:xfrm>
          <a:prstGeom prst="rect">
            <a:avLst/>
          </a:prstGeom>
        </p:spPr>
      </p:pic>
    </p:spTree>
    <p:extLst>
      <p:ext uri="{BB962C8B-B14F-4D97-AF65-F5344CB8AC3E}">
        <p14:creationId xmlns:p14="http://schemas.microsoft.com/office/powerpoint/2010/main" val="765682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latshållare för innehåll 5" descr="JS foto.png"/>
          <p:cNvPicPr>
            <a:picLocks noGrp="1" noChangeAspect="1"/>
          </p:cNvPicPr>
          <p:nvPr>
            <p:ph idx="1"/>
          </p:nvPr>
        </p:nvPicPr>
        <p:blipFill>
          <a:blip r:embed="rId3" cstate="email">
            <a:extLst>
              <a:ext uri="{28A0092B-C50C-407E-A947-70E740481C1C}">
                <a14:useLocalDpi xmlns:a14="http://schemas.microsoft.com/office/drawing/2010/main"/>
              </a:ext>
            </a:extLst>
          </a:blip>
          <a:srcRect/>
          <a:stretch>
            <a:fillRect/>
          </a:stretch>
        </p:blipFill>
        <p:spPr>
          <a:xfrm>
            <a:off x="0" y="795338"/>
            <a:ext cx="12192000" cy="6062662"/>
          </a:xfrm>
        </p:spPr>
      </p:pic>
      <p:sp>
        <p:nvSpPr>
          <p:cNvPr id="7" name="Rektangel 6"/>
          <p:cNvSpPr/>
          <p:nvPr/>
        </p:nvSpPr>
        <p:spPr>
          <a:xfrm>
            <a:off x="0" y="1116863"/>
            <a:ext cx="8416191" cy="1013592"/>
          </a:xfrm>
          <a:prstGeom prst="rect">
            <a:avLst/>
          </a:prstGeom>
          <a:solidFill>
            <a:schemeClr val="bg2">
              <a:lumMod val="25000"/>
              <a:alpha val="56000"/>
            </a:schemeClr>
          </a:solidFill>
          <a:ln w="28575">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endParaRPr lang="sv-SE">
              <a:solidFill>
                <a:prstClr val="white"/>
              </a:solidFill>
              <a:latin typeface="Calibri"/>
            </a:endParaRPr>
          </a:p>
        </p:txBody>
      </p:sp>
      <p:sp>
        <p:nvSpPr>
          <p:cNvPr id="8" name="Rubrik 1"/>
          <p:cNvSpPr txBox="1">
            <a:spLocks/>
          </p:cNvSpPr>
          <p:nvPr/>
        </p:nvSpPr>
        <p:spPr>
          <a:xfrm>
            <a:off x="363838" y="580226"/>
            <a:ext cx="10515600" cy="1325563"/>
          </a:xfrm>
          <a:prstGeom prst="rect">
            <a:avLst/>
          </a:prstGeom>
        </p:spPr>
        <p:txBody>
          <a:bodyPr vert="horz" lIns="91406" tIns="45718" rIns="91406" bIns="45718" rtlCol="0" anchor="b">
            <a:normAutofit/>
          </a:bodyPr>
          <a:lstStyle>
            <a:lvl1pPr algn="ctr" defTabSz="914014" rtl="0" eaLnBrk="1" latinLnBrk="0" hangingPunct="1">
              <a:lnSpc>
                <a:spcPct val="90000"/>
              </a:lnSpc>
              <a:spcBef>
                <a:spcPct val="0"/>
              </a:spcBef>
              <a:buNone/>
              <a:defRPr sz="6000" kern="1200">
                <a:solidFill>
                  <a:schemeClr val="bg1"/>
                </a:solidFill>
                <a:latin typeface="Arial"/>
                <a:ea typeface="+mj-ea"/>
                <a:cs typeface="Arial"/>
              </a:defRPr>
            </a:lvl1pPr>
          </a:lstStyle>
          <a:p>
            <a:pPr algn="l"/>
            <a:r>
              <a:rPr lang="sv-SE" sz="3600" dirty="0">
                <a:solidFill>
                  <a:prstClr val="white"/>
                </a:solidFill>
              </a:rPr>
              <a:t>Vad kan Jobbsprånget ge er?</a:t>
            </a:r>
          </a:p>
        </p:txBody>
      </p:sp>
      <p:sp>
        <p:nvSpPr>
          <p:cNvPr id="9" name="Ellips 8"/>
          <p:cNvSpPr/>
          <p:nvPr/>
        </p:nvSpPr>
        <p:spPr>
          <a:xfrm>
            <a:off x="8165447" y="3439374"/>
            <a:ext cx="2913806" cy="2888383"/>
          </a:xfrm>
          <a:prstGeom prst="ellipse">
            <a:avLst/>
          </a:prstGeom>
          <a:solidFill>
            <a:srgbClr val="1EC7D1">
              <a:alpha val="9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800" dirty="0">
              <a:solidFill>
                <a:prstClr val="white"/>
              </a:solidFill>
              <a:latin typeface="Arial"/>
              <a:cs typeface="Arial"/>
            </a:endParaRPr>
          </a:p>
        </p:txBody>
      </p:sp>
      <p:sp>
        <p:nvSpPr>
          <p:cNvPr id="10" name="Ellips 9"/>
          <p:cNvSpPr/>
          <p:nvPr/>
        </p:nvSpPr>
        <p:spPr>
          <a:xfrm>
            <a:off x="1423014" y="3524042"/>
            <a:ext cx="2898759" cy="2888383"/>
          </a:xfrm>
          <a:prstGeom prst="ellipse">
            <a:avLst/>
          </a:prstGeom>
          <a:solidFill>
            <a:srgbClr val="1EC7D1">
              <a:alpha val="89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dirty="0">
              <a:solidFill>
                <a:prstClr val="white"/>
              </a:solidFill>
              <a:latin typeface="Arial"/>
              <a:cs typeface="Arial"/>
            </a:endParaRPr>
          </a:p>
          <a:p>
            <a:pPr algn="ctr"/>
            <a:endParaRPr lang="sv-SE" sz="2400" dirty="0">
              <a:solidFill>
                <a:prstClr val="white"/>
              </a:solidFill>
              <a:latin typeface="Arial"/>
              <a:cs typeface="Arial"/>
            </a:endParaRPr>
          </a:p>
          <a:p>
            <a:pPr algn="ctr"/>
            <a:endParaRPr lang="sv-SE" sz="1800" dirty="0">
              <a:solidFill>
                <a:prstClr val="white"/>
              </a:solidFill>
              <a:latin typeface="Arial"/>
              <a:cs typeface="Arial"/>
            </a:endParaRPr>
          </a:p>
        </p:txBody>
      </p:sp>
      <p:sp>
        <p:nvSpPr>
          <p:cNvPr id="11" name="Rektangel 10"/>
          <p:cNvSpPr/>
          <p:nvPr/>
        </p:nvSpPr>
        <p:spPr>
          <a:xfrm>
            <a:off x="1457229" y="4455650"/>
            <a:ext cx="2864543" cy="954107"/>
          </a:xfrm>
          <a:prstGeom prst="rect">
            <a:avLst/>
          </a:prstGeom>
        </p:spPr>
        <p:txBody>
          <a:bodyPr wrap="square">
            <a:spAutoFit/>
          </a:bodyPr>
          <a:lstStyle/>
          <a:p>
            <a:pPr algn="ctr"/>
            <a:r>
              <a:rPr lang="sv-SE" sz="2800" dirty="0">
                <a:solidFill>
                  <a:srgbClr val="FFFFFF"/>
                </a:solidFill>
                <a:latin typeface="Arial"/>
                <a:cs typeface="Arial"/>
              </a:rPr>
              <a:t>Samhällsnytta</a:t>
            </a:r>
          </a:p>
          <a:p>
            <a:pPr algn="ctr"/>
            <a:r>
              <a:rPr lang="sv-SE" sz="2800" dirty="0">
                <a:solidFill>
                  <a:srgbClr val="FFFFFF"/>
                </a:solidFill>
                <a:latin typeface="Arial"/>
                <a:cs typeface="Arial"/>
              </a:rPr>
              <a:t>och affärsnytta</a:t>
            </a:r>
          </a:p>
        </p:txBody>
      </p:sp>
      <p:sp>
        <p:nvSpPr>
          <p:cNvPr id="12" name="Ellips 11"/>
          <p:cNvSpPr/>
          <p:nvPr/>
        </p:nvSpPr>
        <p:spPr>
          <a:xfrm>
            <a:off x="4785764" y="3468573"/>
            <a:ext cx="2898759" cy="2888383"/>
          </a:xfrm>
          <a:prstGeom prst="ellipse">
            <a:avLst/>
          </a:prstGeom>
          <a:solidFill>
            <a:srgbClr val="1EC7D1">
              <a:alpha val="9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800" dirty="0">
              <a:solidFill>
                <a:srgbClr val="FFFFFF"/>
              </a:solidFill>
              <a:latin typeface="Arial"/>
              <a:cs typeface="Arial"/>
            </a:endParaRPr>
          </a:p>
        </p:txBody>
      </p:sp>
      <p:sp>
        <p:nvSpPr>
          <p:cNvPr id="13" name="Rektangel 12"/>
          <p:cNvSpPr/>
          <p:nvPr/>
        </p:nvSpPr>
        <p:spPr>
          <a:xfrm>
            <a:off x="4619507" y="4455650"/>
            <a:ext cx="3222363" cy="954107"/>
          </a:xfrm>
          <a:prstGeom prst="rect">
            <a:avLst/>
          </a:prstGeom>
        </p:spPr>
        <p:txBody>
          <a:bodyPr wrap="square">
            <a:spAutoFit/>
          </a:bodyPr>
          <a:lstStyle/>
          <a:p>
            <a:pPr algn="ctr"/>
            <a:r>
              <a:rPr lang="sv-SE" sz="2800" dirty="0">
                <a:solidFill>
                  <a:srgbClr val="FFFFFF"/>
                </a:solidFill>
                <a:latin typeface="Arial"/>
                <a:cs typeface="Arial"/>
              </a:rPr>
              <a:t>Enkelt och kostnadsfritt</a:t>
            </a:r>
          </a:p>
        </p:txBody>
      </p:sp>
      <p:sp>
        <p:nvSpPr>
          <p:cNvPr id="14" name="Rektangel 13"/>
          <p:cNvSpPr/>
          <p:nvPr/>
        </p:nvSpPr>
        <p:spPr>
          <a:xfrm>
            <a:off x="8253904" y="4438717"/>
            <a:ext cx="2740684" cy="954107"/>
          </a:xfrm>
          <a:prstGeom prst="rect">
            <a:avLst/>
          </a:prstGeom>
        </p:spPr>
        <p:txBody>
          <a:bodyPr wrap="square">
            <a:spAutoFit/>
          </a:bodyPr>
          <a:lstStyle/>
          <a:p>
            <a:pPr algn="ctr"/>
            <a:r>
              <a:rPr lang="sv-SE" sz="2800" dirty="0">
                <a:solidFill>
                  <a:srgbClr val="FFFFFF"/>
                </a:solidFill>
                <a:latin typeface="Arial"/>
                <a:cs typeface="Arial"/>
              </a:rPr>
              <a:t>Relevant kompetens</a:t>
            </a:r>
          </a:p>
        </p:txBody>
      </p:sp>
    </p:spTree>
    <p:extLst>
      <p:ext uri="{BB962C8B-B14F-4D97-AF65-F5344CB8AC3E}">
        <p14:creationId xmlns:p14="http://schemas.microsoft.com/office/powerpoint/2010/main" val="3239017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00EF0A0-0928-F443-A15F-3207FB867886}"/>
              </a:ext>
            </a:extLst>
          </p:cNvPr>
          <p:cNvSpPr>
            <a:spLocks noGrp="1"/>
          </p:cNvSpPr>
          <p:nvPr>
            <p:ph type="title"/>
          </p:nvPr>
        </p:nvSpPr>
        <p:spPr/>
        <p:txBody>
          <a:bodyPr/>
          <a:lstStyle/>
          <a:p>
            <a:r>
              <a:rPr lang="sv-SE" dirty="0"/>
              <a:t>Kandidaternas förmåga överträffar förväntningarna</a:t>
            </a:r>
          </a:p>
        </p:txBody>
      </p:sp>
      <p:graphicFrame>
        <p:nvGraphicFramePr>
          <p:cNvPr id="4" name="Platshållare för innehåll 3">
            <a:extLst>
              <a:ext uri="{FF2B5EF4-FFF2-40B4-BE49-F238E27FC236}">
                <a16:creationId xmlns:a16="http://schemas.microsoft.com/office/drawing/2014/main" id="{19180DC9-CC06-844D-A02D-171A00C65363}"/>
              </a:ext>
            </a:extLst>
          </p:cNvPr>
          <p:cNvGraphicFramePr>
            <a:graphicFrameLocks noGrp="1"/>
          </p:cNvGraphicFramePr>
          <p:nvPr>
            <p:ph idx="1"/>
            <p:extLst/>
          </p:nvPr>
        </p:nvGraphicFramePr>
        <p:xfrm>
          <a:off x="198681" y="1909502"/>
          <a:ext cx="11793537" cy="4608513"/>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ruta 4">
            <a:extLst>
              <a:ext uri="{FF2B5EF4-FFF2-40B4-BE49-F238E27FC236}">
                <a16:creationId xmlns:a16="http://schemas.microsoft.com/office/drawing/2014/main" id="{6FB05200-644B-8A40-AE51-7CF79776E589}"/>
              </a:ext>
            </a:extLst>
          </p:cNvPr>
          <p:cNvSpPr txBox="1"/>
          <p:nvPr/>
        </p:nvSpPr>
        <p:spPr>
          <a:xfrm>
            <a:off x="8724900" y="6492405"/>
            <a:ext cx="317586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prstClr val="white"/>
                </a:solidFill>
                <a:effectLst/>
                <a:uLnTx/>
                <a:uFillTx/>
                <a:latin typeface="Arial"/>
                <a:ea typeface="+mn-ea"/>
                <a:cs typeface="Arial"/>
              </a:rPr>
              <a:t>Källa: Jobbsprångets arbetsgivarenkät 2017</a:t>
            </a:r>
            <a:endParaRPr kumimoji="0" lang="sv-SE" sz="1200" b="0" i="0" u="none" strike="noStrike" kern="1200" cap="none" spc="0" normalizeH="0" baseline="0" noProof="0" dirty="0">
              <a:ln>
                <a:noFill/>
              </a:ln>
              <a:solidFill>
                <a:srgbClr val="FF0000"/>
              </a:solidFill>
              <a:effectLst/>
              <a:uLnTx/>
              <a:uFillTx/>
              <a:latin typeface="Calibri"/>
              <a:ea typeface="+mn-ea"/>
              <a:cs typeface="+mn-cs"/>
            </a:endParaRPr>
          </a:p>
        </p:txBody>
      </p:sp>
      <p:sp>
        <p:nvSpPr>
          <p:cNvPr id="6" name="textruta 5">
            <a:extLst>
              <a:ext uri="{FF2B5EF4-FFF2-40B4-BE49-F238E27FC236}">
                <a16:creationId xmlns:a16="http://schemas.microsoft.com/office/drawing/2014/main" id="{1DBEBA0D-1226-9342-9956-00E842119B3C}"/>
              </a:ext>
            </a:extLst>
          </p:cNvPr>
          <p:cNvSpPr txBox="1"/>
          <p:nvPr/>
        </p:nvSpPr>
        <p:spPr>
          <a:xfrm>
            <a:off x="1119117" y="2634019"/>
            <a:ext cx="4681181" cy="646331"/>
          </a:xfrm>
          <a:prstGeom prst="rect">
            <a:avLst/>
          </a:prstGeom>
          <a:solidFill>
            <a:schemeClr val="bg1"/>
          </a:solidFill>
          <a:ln>
            <a:solidFill>
              <a:schemeClr val="accent2"/>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black"/>
                </a:solidFill>
                <a:effectLst/>
                <a:uLnTx/>
                <a:uFillTx/>
                <a:latin typeface="Calibri"/>
                <a:ea typeface="+mn-ea"/>
                <a:cs typeface="+mn-cs"/>
              </a:rPr>
              <a:t>Hur väl mötte ansökningarna era krav i ansökningsannonsen, på en skala från 1-6?</a:t>
            </a:r>
          </a:p>
        </p:txBody>
      </p:sp>
      <p:sp>
        <p:nvSpPr>
          <p:cNvPr id="7" name="textruta 6">
            <a:extLst>
              <a:ext uri="{FF2B5EF4-FFF2-40B4-BE49-F238E27FC236}">
                <a16:creationId xmlns:a16="http://schemas.microsoft.com/office/drawing/2014/main" id="{2370EA10-1EB3-F74B-B480-095640A3872F}"/>
              </a:ext>
            </a:extLst>
          </p:cNvPr>
          <p:cNvSpPr txBox="1"/>
          <p:nvPr/>
        </p:nvSpPr>
        <p:spPr>
          <a:xfrm>
            <a:off x="1119116" y="3451039"/>
            <a:ext cx="4681181" cy="646331"/>
          </a:xfrm>
          <a:prstGeom prst="rect">
            <a:avLst/>
          </a:prstGeom>
          <a:solidFill>
            <a:schemeClr val="bg1"/>
          </a:solidFill>
          <a:ln>
            <a:solidFill>
              <a:srgbClr val="1EC7D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black"/>
                </a:solidFill>
                <a:effectLst/>
                <a:uLnTx/>
                <a:uFillTx/>
                <a:latin typeface="Calibri"/>
                <a:ea typeface="+mn-ea"/>
                <a:cs typeface="+mn-cs"/>
              </a:rPr>
              <a:t>Hur bedömer du kandidatens förmåga att utföra arbetsuppgifterna på en skala från 1-6?</a:t>
            </a:r>
          </a:p>
        </p:txBody>
      </p:sp>
    </p:spTree>
    <p:extLst>
      <p:ext uri="{BB962C8B-B14F-4D97-AF65-F5344CB8AC3E}">
        <p14:creationId xmlns:p14="http://schemas.microsoft.com/office/powerpoint/2010/main" val="9321375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pPr algn="r"/>
            <a:r>
              <a:rPr lang="sv-SE" dirty="0"/>
              <a:t>Ert åtagande vid en medverkan</a:t>
            </a:r>
          </a:p>
        </p:txBody>
      </p:sp>
      <p:grpSp>
        <p:nvGrpSpPr>
          <p:cNvPr id="4" name="Grupp 3"/>
          <p:cNvGrpSpPr/>
          <p:nvPr/>
        </p:nvGrpSpPr>
        <p:grpSpPr>
          <a:xfrm>
            <a:off x="423333" y="2810933"/>
            <a:ext cx="3691467" cy="2167467"/>
            <a:chOff x="317500" y="2082800"/>
            <a:chExt cx="2768600" cy="1625600"/>
          </a:xfrm>
          <a:solidFill>
            <a:srgbClr val="FF0080"/>
          </a:solidFill>
        </p:grpSpPr>
        <p:sp>
          <p:nvSpPr>
            <p:cNvPr id="5" name="Rektangel 4"/>
            <p:cNvSpPr/>
            <p:nvPr/>
          </p:nvSpPr>
          <p:spPr>
            <a:xfrm>
              <a:off x="317500" y="2082800"/>
              <a:ext cx="2768600" cy="1625600"/>
            </a:xfrm>
            <a:prstGeom prst="rect">
              <a:avLst/>
            </a:prstGeom>
            <a:solidFill>
              <a:srgbClr val="5CCBCD"/>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sz="2100">
                <a:solidFill>
                  <a:schemeClr val="bg1"/>
                </a:solidFill>
                <a:latin typeface="+mj-lt"/>
              </a:endParaRPr>
            </a:p>
          </p:txBody>
        </p:sp>
        <p:sp>
          <p:nvSpPr>
            <p:cNvPr id="6" name="Rektangel 5"/>
            <p:cNvSpPr/>
            <p:nvPr/>
          </p:nvSpPr>
          <p:spPr>
            <a:xfrm>
              <a:off x="781719" y="2559994"/>
              <a:ext cx="1369606" cy="623248"/>
            </a:xfrm>
            <a:prstGeom prst="rect">
              <a:avLst/>
            </a:prstGeom>
            <a:noFill/>
          </p:spPr>
          <p:txBody>
            <a:bodyPr wrap="none">
              <a:spAutoFit/>
            </a:bodyPr>
            <a:lstStyle/>
            <a:p>
              <a:pPr algn="ctr"/>
              <a:r>
                <a:rPr lang="sv-SE" sz="2400" dirty="0">
                  <a:solidFill>
                    <a:schemeClr val="bg1"/>
                  </a:solidFill>
                  <a:latin typeface="Arial"/>
                  <a:cs typeface="Arial"/>
                </a:rPr>
                <a:t>Bistå med </a:t>
              </a:r>
            </a:p>
            <a:p>
              <a:pPr algn="ctr"/>
              <a:r>
                <a:rPr lang="sv-SE" sz="2400" b="1" dirty="0">
                  <a:solidFill>
                    <a:schemeClr val="bg1"/>
                  </a:solidFill>
                  <a:latin typeface="Arial"/>
                  <a:cs typeface="Arial"/>
                </a:rPr>
                <a:t>handledare</a:t>
              </a:r>
            </a:p>
          </p:txBody>
        </p:sp>
        <p:sp>
          <p:nvSpPr>
            <p:cNvPr id="7" name="Rektangel 6"/>
            <p:cNvSpPr/>
            <p:nvPr/>
          </p:nvSpPr>
          <p:spPr>
            <a:xfrm>
              <a:off x="2398715" y="2768600"/>
              <a:ext cx="434970" cy="419100"/>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grpSp>
      <p:grpSp>
        <p:nvGrpSpPr>
          <p:cNvPr id="8" name="Grupp 7"/>
          <p:cNvGrpSpPr/>
          <p:nvPr/>
        </p:nvGrpSpPr>
        <p:grpSpPr>
          <a:xfrm>
            <a:off x="4284133" y="2810933"/>
            <a:ext cx="3691467" cy="2167467"/>
            <a:chOff x="3213100" y="2108200"/>
            <a:chExt cx="2768600" cy="1625600"/>
          </a:xfrm>
        </p:grpSpPr>
        <p:sp>
          <p:nvSpPr>
            <p:cNvPr id="9" name="Rektangel 8"/>
            <p:cNvSpPr/>
            <p:nvPr/>
          </p:nvSpPr>
          <p:spPr>
            <a:xfrm>
              <a:off x="3213100" y="2108200"/>
              <a:ext cx="2768600" cy="1625600"/>
            </a:xfrm>
            <a:prstGeom prst="rect">
              <a:avLst/>
            </a:prstGeom>
            <a:solidFill>
              <a:srgbClr val="5CCBCD"/>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sz="2100">
                <a:solidFill>
                  <a:schemeClr val="bg1"/>
                </a:solidFill>
                <a:latin typeface="+mj-lt"/>
              </a:endParaRPr>
            </a:p>
          </p:txBody>
        </p:sp>
        <p:sp>
          <p:nvSpPr>
            <p:cNvPr id="10" name="Rektangel 9"/>
            <p:cNvSpPr/>
            <p:nvPr/>
          </p:nvSpPr>
          <p:spPr>
            <a:xfrm>
              <a:off x="3427253" y="2600696"/>
              <a:ext cx="1869742" cy="623248"/>
            </a:xfrm>
            <a:prstGeom prst="rect">
              <a:avLst/>
            </a:prstGeom>
          </p:spPr>
          <p:txBody>
            <a:bodyPr wrap="none">
              <a:spAutoFit/>
            </a:bodyPr>
            <a:lstStyle/>
            <a:p>
              <a:pPr algn="ctr"/>
              <a:r>
                <a:rPr lang="sv-SE" sz="2400" dirty="0">
                  <a:solidFill>
                    <a:srgbClr val="FFFFFF"/>
                  </a:solidFill>
                  <a:latin typeface="Arial"/>
                  <a:cs typeface="Arial"/>
                </a:rPr>
                <a:t>Träffa min. </a:t>
              </a:r>
            </a:p>
            <a:p>
              <a:pPr algn="ctr"/>
              <a:r>
                <a:rPr lang="sv-SE" sz="2400" b="1" dirty="0">
                  <a:solidFill>
                    <a:srgbClr val="FFFFFF"/>
                  </a:solidFill>
                  <a:latin typeface="Arial"/>
                  <a:cs typeface="Arial"/>
                </a:rPr>
                <a:t>1 sökande/plats</a:t>
              </a:r>
            </a:p>
          </p:txBody>
        </p:sp>
        <p:sp>
          <p:nvSpPr>
            <p:cNvPr id="11" name="Rektangel 10"/>
            <p:cNvSpPr/>
            <p:nvPr/>
          </p:nvSpPr>
          <p:spPr>
            <a:xfrm>
              <a:off x="5294315" y="2794000"/>
              <a:ext cx="434970" cy="419100"/>
            </a:xfrm>
            <a:prstGeom prst="rect">
              <a:avLst/>
            </a:prstGeom>
            <a:solidFill>
              <a:srgbClr val="FFFFF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grpSp>
      <p:grpSp>
        <p:nvGrpSpPr>
          <p:cNvPr id="12" name="Grupp 11"/>
          <p:cNvGrpSpPr/>
          <p:nvPr/>
        </p:nvGrpSpPr>
        <p:grpSpPr>
          <a:xfrm>
            <a:off x="8161868" y="2810933"/>
            <a:ext cx="3691467" cy="2167467"/>
            <a:chOff x="6121400" y="2095500"/>
            <a:chExt cx="2768600" cy="1625600"/>
          </a:xfrm>
        </p:grpSpPr>
        <p:sp>
          <p:nvSpPr>
            <p:cNvPr id="13" name="Rektangel 12"/>
            <p:cNvSpPr/>
            <p:nvPr/>
          </p:nvSpPr>
          <p:spPr>
            <a:xfrm>
              <a:off x="6121400" y="2095500"/>
              <a:ext cx="2768600" cy="1625600"/>
            </a:xfrm>
            <a:prstGeom prst="rect">
              <a:avLst/>
            </a:prstGeom>
            <a:solidFill>
              <a:srgbClr val="5CCBCD"/>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sz="2100">
                <a:solidFill>
                  <a:schemeClr val="bg1"/>
                </a:solidFill>
                <a:latin typeface="+mj-lt"/>
              </a:endParaRPr>
            </a:p>
          </p:txBody>
        </p:sp>
        <p:sp>
          <p:nvSpPr>
            <p:cNvPr id="14" name="Rektangel 13"/>
            <p:cNvSpPr/>
            <p:nvPr/>
          </p:nvSpPr>
          <p:spPr>
            <a:xfrm>
              <a:off x="6354790" y="2542090"/>
              <a:ext cx="1831270" cy="623248"/>
            </a:xfrm>
            <a:prstGeom prst="rect">
              <a:avLst/>
            </a:prstGeom>
          </p:spPr>
          <p:txBody>
            <a:bodyPr wrap="none">
              <a:spAutoFit/>
            </a:bodyPr>
            <a:lstStyle/>
            <a:p>
              <a:pPr algn="ctr"/>
              <a:r>
                <a:rPr lang="sv-SE" sz="2400" dirty="0">
                  <a:solidFill>
                    <a:srgbClr val="FFFFFF"/>
                  </a:solidFill>
                  <a:latin typeface="Arial"/>
                  <a:cs typeface="Arial"/>
                </a:rPr>
                <a:t>Relevanta</a:t>
              </a:r>
            </a:p>
            <a:p>
              <a:pPr algn="ctr"/>
              <a:r>
                <a:rPr lang="sv-SE" sz="2400" b="1" dirty="0">
                  <a:solidFill>
                    <a:srgbClr val="FFFFFF"/>
                  </a:solidFill>
                  <a:latin typeface="Arial"/>
                  <a:cs typeface="Arial"/>
                </a:rPr>
                <a:t>arbetsuppgifter</a:t>
              </a:r>
              <a:endParaRPr lang="sv-SE" sz="1200" b="1" dirty="0">
                <a:solidFill>
                  <a:srgbClr val="FFFFFF"/>
                </a:solidFill>
                <a:latin typeface="Arial"/>
                <a:cs typeface="Arial"/>
              </a:endParaRPr>
            </a:p>
          </p:txBody>
        </p:sp>
        <p:sp>
          <p:nvSpPr>
            <p:cNvPr id="15" name="Rektangel 14"/>
            <p:cNvSpPr/>
            <p:nvPr/>
          </p:nvSpPr>
          <p:spPr>
            <a:xfrm>
              <a:off x="8202615" y="2781300"/>
              <a:ext cx="434970" cy="419100"/>
            </a:xfrm>
            <a:prstGeom prst="rect">
              <a:avLst/>
            </a:prstGeom>
            <a:solidFill>
              <a:srgbClr val="FFFFF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grpSp>
      <p:sp>
        <p:nvSpPr>
          <p:cNvPr id="16" name="textruta 15"/>
          <p:cNvSpPr txBox="1"/>
          <p:nvPr/>
        </p:nvSpPr>
        <p:spPr>
          <a:xfrm>
            <a:off x="6991353" y="3115736"/>
            <a:ext cx="1020672" cy="1354217"/>
          </a:xfrm>
          <a:prstGeom prst="rect">
            <a:avLst/>
          </a:prstGeom>
          <a:noFill/>
        </p:spPr>
        <p:txBody>
          <a:bodyPr wrap="none" lIns="121914" tIns="60957" rIns="121914" bIns="60957" rtlCol="0">
            <a:spAutoFit/>
          </a:bodyPr>
          <a:lstStyle/>
          <a:p>
            <a:r>
              <a:rPr lang="sv-SE" sz="8000" dirty="0">
                <a:solidFill>
                  <a:schemeClr val="tx1">
                    <a:lumMod val="65000"/>
                    <a:lumOff val="35000"/>
                  </a:schemeClr>
                </a:solidFill>
                <a:latin typeface="Zapf Dingbats"/>
                <a:ea typeface="Zapf Dingbats"/>
                <a:cs typeface="Zapf Dingbats"/>
                <a:sym typeface="Zapf Dingbats"/>
              </a:rPr>
              <a:t>✓</a:t>
            </a:r>
            <a:endParaRPr lang="sv-SE" sz="8000" dirty="0">
              <a:solidFill>
                <a:schemeClr val="tx1">
                  <a:lumMod val="65000"/>
                  <a:lumOff val="35000"/>
                </a:schemeClr>
              </a:solidFill>
            </a:endParaRPr>
          </a:p>
        </p:txBody>
      </p:sp>
      <p:sp>
        <p:nvSpPr>
          <p:cNvPr id="17" name="textruta 16"/>
          <p:cNvSpPr txBox="1"/>
          <p:nvPr/>
        </p:nvSpPr>
        <p:spPr>
          <a:xfrm>
            <a:off x="10869087" y="3098802"/>
            <a:ext cx="1020672" cy="1354217"/>
          </a:xfrm>
          <a:prstGeom prst="rect">
            <a:avLst/>
          </a:prstGeom>
          <a:noFill/>
        </p:spPr>
        <p:txBody>
          <a:bodyPr wrap="none" lIns="121914" tIns="60957" rIns="121914" bIns="60957" rtlCol="0">
            <a:spAutoFit/>
          </a:bodyPr>
          <a:lstStyle/>
          <a:p>
            <a:r>
              <a:rPr lang="sv-SE" sz="8000" dirty="0">
                <a:solidFill>
                  <a:schemeClr val="tx1">
                    <a:lumMod val="65000"/>
                    <a:lumOff val="35000"/>
                  </a:schemeClr>
                </a:solidFill>
                <a:latin typeface="Zapf Dingbats"/>
                <a:ea typeface="Zapf Dingbats"/>
                <a:cs typeface="Zapf Dingbats"/>
                <a:sym typeface="Zapf Dingbats"/>
              </a:rPr>
              <a:t>✓</a:t>
            </a:r>
            <a:endParaRPr lang="sv-SE" sz="8000" dirty="0">
              <a:solidFill>
                <a:schemeClr val="tx1">
                  <a:lumMod val="65000"/>
                  <a:lumOff val="35000"/>
                </a:schemeClr>
              </a:solidFill>
            </a:endParaRPr>
          </a:p>
        </p:txBody>
      </p:sp>
      <p:sp>
        <p:nvSpPr>
          <p:cNvPr id="18" name="textruta 17"/>
          <p:cNvSpPr txBox="1"/>
          <p:nvPr/>
        </p:nvSpPr>
        <p:spPr>
          <a:xfrm>
            <a:off x="3130553" y="3081869"/>
            <a:ext cx="1020672" cy="1354217"/>
          </a:xfrm>
          <a:prstGeom prst="rect">
            <a:avLst/>
          </a:prstGeom>
          <a:noFill/>
        </p:spPr>
        <p:txBody>
          <a:bodyPr wrap="none" lIns="121914" tIns="60957" rIns="121914" bIns="60957" rtlCol="0">
            <a:spAutoFit/>
          </a:bodyPr>
          <a:lstStyle/>
          <a:p>
            <a:r>
              <a:rPr lang="sv-SE" sz="8000" dirty="0">
                <a:solidFill>
                  <a:schemeClr val="tx1">
                    <a:lumMod val="65000"/>
                    <a:lumOff val="35000"/>
                  </a:schemeClr>
                </a:solidFill>
                <a:latin typeface="Zapf Dingbats"/>
                <a:ea typeface="Zapf Dingbats"/>
                <a:cs typeface="Zapf Dingbats"/>
                <a:sym typeface="Zapf Dingbats"/>
              </a:rPr>
              <a:t>✓</a:t>
            </a:r>
            <a:endParaRPr lang="sv-SE" sz="8000" dirty="0">
              <a:solidFill>
                <a:schemeClr val="tx1">
                  <a:lumMod val="65000"/>
                  <a:lumOff val="35000"/>
                </a:schemeClr>
              </a:solidFill>
            </a:endParaRPr>
          </a:p>
        </p:txBody>
      </p:sp>
    </p:spTree>
    <p:extLst>
      <p:ext uri="{BB962C8B-B14F-4D97-AF65-F5344CB8AC3E}">
        <p14:creationId xmlns:p14="http://schemas.microsoft.com/office/powerpoint/2010/main" val="2755056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ssolve">
                                      <p:cBhvr>
                                        <p:cTn id="10" dur="500"/>
                                        <p:tgtEl>
                                          <p:spTgt spid="1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dissolve">
                                      <p:cBhvr>
                                        <p:cTn id="1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98681" y="779765"/>
            <a:ext cx="11461569" cy="878348"/>
          </a:xfrm>
        </p:spPr>
        <p:txBody>
          <a:bodyPr/>
          <a:lstStyle/>
          <a:p>
            <a:pPr algn="r"/>
            <a:r>
              <a:rPr lang="sv-SE" dirty="0"/>
              <a:t>Vi förenklar längs hela processen</a:t>
            </a:r>
          </a:p>
        </p:txBody>
      </p:sp>
      <p:grpSp>
        <p:nvGrpSpPr>
          <p:cNvPr id="4" name="Grupp 3"/>
          <p:cNvGrpSpPr/>
          <p:nvPr/>
        </p:nvGrpSpPr>
        <p:grpSpPr>
          <a:xfrm>
            <a:off x="4107197" y="2519724"/>
            <a:ext cx="3157202" cy="3426352"/>
            <a:chOff x="4107197" y="2138724"/>
            <a:chExt cx="3273042" cy="3529534"/>
          </a:xfrm>
        </p:grpSpPr>
        <p:grpSp>
          <p:nvGrpSpPr>
            <p:cNvPr id="5" name="Grupp 4"/>
            <p:cNvGrpSpPr/>
            <p:nvPr/>
          </p:nvGrpSpPr>
          <p:grpSpPr>
            <a:xfrm>
              <a:off x="4107197" y="2138724"/>
              <a:ext cx="3273042" cy="1695725"/>
              <a:chOff x="982605" y="2039090"/>
              <a:chExt cx="3408045" cy="1867717"/>
            </a:xfrm>
          </p:grpSpPr>
          <p:sp>
            <p:nvSpPr>
              <p:cNvPr id="14" name="Rektangel 13"/>
              <p:cNvSpPr/>
              <p:nvPr/>
            </p:nvSpPr>
            <p:spPr>
              <a:xfrm>
                <a:off x="993839" y="2039090"/>
                <a:ext cx="3392038" cy="1867717"/>
              </a:xfrm>
              <a:prstGeom prst="rect">
                <a:avLst/>
              </a:prstGeom>
              <a:solidFill>
                <a:srgbClr val="FFFFFF"/>
              </a:solidFill>
              <a:ln w="12700" cmpd="sng">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endParaRPr lang="sv-SE"/>
              </a:p>
            </p:txBody>
          </p:sp>
          <p:pic>
            <p:nvPicPr>
              <p:cNvPr id="15" name="Bildobjekt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73524" y="2732920"/>
                <a:ext cx="1287289" cy="918237"/>
              </a:xfrm>
              <a:prstGeom prst="rect">
                <a:avLst/>
              </a:prstGeom>
            </p:spPr>
          </p:pic>
          <p:sp>
            <p:nvSpPr>
              <p:cNvPr id="16" name="Rektangel 15"/>
              <p:cNvSpPr/>
              <p:nvPr/>
            </p:nvSpPr>
            <p:spPr>
              <a:xfrm>
                <a:off x="982605" y="2228618"/>
                <a:ext cx="3408045" cy="400110"/>
              </a:xfrm>
              <a:prstGeom prst="rect">
                <a:avLst/>
              </a:prstGeom>
              <a:solidFill>
                <a:srgbClr val="1EC7D1">
                  <a:alpha val="83000"/>
                </a:srgbClr>
              </a:solidFill>
              <a:ln w="28575">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r>
                  <a:rPr lang="sv-SE" dirty="0">
                    <a:latin typeface="Arial"/>
                    <a:cs typeface="Arial"/>
                  </a:rPr>
                  <a:t>Nationell avsiktsförklaring</a:t>
                </a:r>
              </a:p>
            </p:txBody>
          </p:sp>
        </p:grpSp>
        <p:grpSp>
          <p:nvGrpSpPr>
            <p:cNvPr id="6" name="Grupp 5"/>
            <p:cNvGrpSpPr/>
            <p:nvPr/>
          </p:nvGrpSpPr>
          <p:grpSpPr>
            <a:xfrm>
              <a:off x="4107197" y="3972533"/>
              <a:ext cx="3273042" cy="1695725"/>
              <a:chOff x="4332070" y="4053331"/>
              <a:chExt cx="3408045" cy="1867717"/>
            </a:xfrm>
          </p:grpSpPr>
          <p:grpSp>
            <p:nvGrpSpPr>
              <p:cNvPr id="7" name="Grupp 6"/>
              <p:cNvGrpSpPr/>
              <p:nvPr/>
            </p:nvGrpSpPr>
            <p:grpSpPr>
              <a:xfrm>
                <a:off x="4332070" y="4053331"/>
                <a:ext cx="3408045" cy="1867717"/>
                <a:chOff x="4558720" y="1857246"/>
                <a:chExt cx="3408045" cy="1867717"/>
              </a:xfrm>
            </p:grpSpPr>
            <p:sp>
              <p:nvSpPr>
                <p:cNvPr id="9" name="Rektangel 8"/>
                <p:cNvSpPr/>
                <p:nvPr/>
              </p:nvSpPr>
              <p:spPr>
                <a:xfrm>
                  <a:off x="4565070" y="1857246"/>
                  <a:ext cx="3392038" cy="1867717"/>
                </a:xfrm>
                <a:prstGeom prst="rect">
                  <a:avLst/>
                </a:prstGeom>
                <a:solidFill>
                  <a:srgbClr val="FFFFFF"/>
                </a:solidFill>
                <a:ln w="12700" cmpd="sng">
                  <a:solidFill>
                    <a:schemeClr val="bg1"/>
                  </a:solid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endParaRPr lang="sv-SE"/>
                </a:p>
              </p:txBody>
            </p:sp>
            <p:pic>
              <p:nvPicPr>
                <p:cNvPr id="10" name="Bildobjekt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92487" y="3010195"/>
                  <a:ext cx="2579442" cy="663285"/>
                </a:xfrm>
                <a:prstGeom prst="rect">
                  <a:avLst/>
                </a:prstGeom>
              </p:spPr>
            </p:pic>
            <p:pic>
              <p:nvPicPr>
                <p:cNvPr id="11" name="Bildobjekt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912690" y="2553364"/>
                  <a:ext cx="951117" cy="598229"/>
                </a:xfrm>
                <a:prstGeom prst="rect">
                  <a:avLst/>
                </a:prstGeom>
              </p:spPr>
            </p:pic>
            <p:pic>
              <p:nvPicPr>
                <p:cNvPr id="12" name="Bildobjekt 1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47606" y="2538079"/>
                  <a:ext cx="884156" cy="686522"/>
                </a:xfrm>
                <a:prstGeom prst="rect">
                  <a:avLst/>
                </a:prstGeom>
              </p:spPr>
            </p:pic>
            <p:sp>
              <p:nvSpPr>
                <p:cNvPr id="13" name="Rektangel 12"/>
                <p:cNvSpPr/>
                <p:nvPr/>
              </p:nvSpPr>
              <p:spPr>
                <a:xfrm>
                  <a:off x="4558720" y="2027441"/>
                  <a:ext cx="3408045" cy="400110"/>
                </a:xfrm>
                <a:prstGeom prst="rect">
                  <a:avLst/>
                </a:prstGeom>
                <a:solidFill>
                  <a:srgbClr val="1EC7D1">
                    <a:alpha val="83000"/>
                  </a:srgbClr>
                </a:solidFill>
                <a:ln w="28575">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r>
                    <a:rPr lang="sv-SE" dirty="0">
                      <a:latin typeface="Arial"/>
                      <a:cs typeface="Arial"/>
                    </a:rPr>
                    <a:t>Samarbetar med facken</a:t>
                  </a:r>
                </a:p>
              </p:txBody>
            </p:sp>
          </p:grpSp>
          <p:pic>
            <p:nvPicPr>
              <p:cNvPr id="8" name="Picture 2" descr="http://www.saco.se/globalassets/saco/bilder/forbundslogotyper/sveriges-arkitekter.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559300" y="4789244"/>
                <a:ext cx="933358" cy="466679"/>
              </a:xfrm>
              <a:prstGeom prst="rect">
                <a:avLst/>
              </a:prstGeom>
              <a:noFill/>
              <a:extLst>
                <a:ext uri="{909E8E84-426E-40dd-AFC4-6F175D3DCCD1}">
                  <a14:hiddenFill xmlns="" xmlns:a14="http://schemas.microsoft.com/office/drawing/2010/main">
                    <a:solidFill>
                      <a:srgbClr val="FFFFFF"/>
                    </a:solidFill>
                  </a14:hiddenFill>
                </a:ext>
              </a:extLst>
            </p:spPr>
          </p:pic>
        </p:grpSp>
      </p:grpSp>
      <p:grpSp>
        <p:nvGrpSpPr>
          <p:cNvPr id="17" name="Grupp 16"/>
          <p:cNvGrpSpPr/>
          <p:nvPr/>
        </p:nvGrpSpPr>
        <p:grpSpPr>
          <a:xfrm>
            <a:off x="7969118" y="2591698"/>
            <a:ext cx="3570220" cy="3296350"/>
            <a:chOff x="8015887" y="2072436"/>
            <a:chExt cx="3570220" cy="3296350"/>
          </a:xfrm>
        </p:grpSpPr>
        <p:pic>
          <p:nvPicPr>
            <p:cNvPr id="18" name="Bildobjekt 17" descr="Skärmavbild 2017-09-14 kl. 20.35.19.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642761">
              <a:off x="9990282" y="2592810"/>
              <a:ext cx="1595825" cy="2258124"/>
            </a:xfrm>
            <a:prstGeom prst="rect">
              <a:avLst/>
            </a:prstGeom>
          </p:spPr>
        </p:pic>
        <p:pic>
          <p:nvPicPr>
            <p:cNvPr id="19" name="Bildobjekt 18" descr="Skärmavbild 2017-09-14 kl. 20.34.39.pn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23240" y="2072436"/>
              <a:ext cx="1595826" cy="2258378"/>
            </a:xfrm>
            <a:prstGeom prst="rect">
              <a:avLst/>
            </a:prstGeom>
          </p:spPr>
        </p:pic>
        <p:pic>
          <p:nvPicPr>
            <p:cNvPr id="20" name="Bildobjekt 19" descr="Skärmavbild 2017-09-14 kl. 20.34.16.pn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20402583">
              <a:off x="8015887" y="2513708"/>
              <a:ext cx="1595825" cy="2261348"/>
            </a:xfrm>
            <a:prstGeom prst="rect">
              <a:avLst/>
            </a:prstGeom>
          </p:spPr>
        </p:pic>
        <p:sp>
          <p:nvSpPr>
            <p:cNvPr id="21" name="Rektangel 20"/>
            <p:cNvSpPr/>
            <p:nvPr/>
          </p:nvSpPr>
          <p:spPr>
            <a:xfrm>
              <a:off x="9851453" y="4660900"/>
              <a:ext cx="1637429" cy="707886"/>
            </a:xfrm>
            <a:prstGeom prst="rect">
              <a:avLst/>
            </a:prstGeom>
            <a:solidFill>
              <a:schemeClr val="bg1"/>
            </a:solidFill>
            <a:ln>
              <a:solidFill>
                <a:schemeClr val="bg2"/>
              </a:solidFill>
            </a:ln>
          </p:spPr>
          <p:txBody>
            <a:bodyPr wrap="square">
              <a:spAutoFit/>
            </a:bodyPr>
            <a:lstStyle/>
            <a:p>
              <a:pPr algn="ctr"/>
              <a:r>
                <a:rPr lang="sv-SE" sz="2000" dirty="0">
                  <a:solidFill>
                    <a:schemeClr val="bg1">
                      <a:lumMod val="50000"/>
                    </a:schemeClr>
                  </a:solidFill>
                </a:rPr>
                <a:t>Handledar-</a:t>
              </a:r>
            </a:p>
            <a:p>
              <a:pPr algn="ctr"/>
              <a:r>
                <a:rPr lang="sv-SE" sz="2000" dirty="0">
                  <a:solidFill>
                    <a:schemeClr val="bg1">
                      <a:lumMod val="50000"/>
                    </a:schemeClr>
                  </a:solidFill>
                </a:rPr>
                <a:t>workshops</a:t>
              </a:r>
            </a:p>
          </p:txBody>
        </p:sp>
      </p:grpSp>
      <p:pic>
        <p:nvPicPr>
          <p:cNvPr id="22" name="Bildobjekt 21" descr="Skärmavbild 2017-09-14 kl. 20.28.59.png"/>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337907" y="3072823"/>
            <a:ext cx="3141595" cy="2266301"/>
          </a:xfrm>
          <a:prstGeom prst="rect">
            <a:avLst/>
          </a:prstGeom>
        </p:spPr>
      </p:pic>
      <p:grpSp>
        <p:nvGrpSpPr>
          <p:cNvPr id="23" name="Grupp 22"/>
          <p:cNvGrpSpPr/>
          <p:nvPr/>
        </p:nvGrpSpPr>
        <p:grpSpPr>
          <a:xfrm>
            <a:off x="0" y="3763755"/>
            <a:ext cx="12192000" cy="767538"/>
            <a:chOff x="0" y="3763755"/>
            <a:chExt cx="12192000" cy="767538"/>
          </a:xfrm>
        </p:grpSpPr>
        <p:sp>
          <p:nvSpPr>
            <p:cNvPr id="24" name="Rektangel 23"/>
            <p:cNvSpPr/>
            <p:nvPr/>
          </p:nvSpPr>
          <p:spPr>
            <a:xfrm>
              <a:off x="0" y="3763755"/>
              <a:ext cx="12192000" cy="767538"/>
            </a:xfrm>
            <a:prstGeom prst="rect">
              <a:avLst/>
            </a:prstGeom>
            <a:solidFill>
              <a:schemeClr val="bg2">
                <a:lumMod val="25000"/>
                <a:alpha val="77000"/>
              </a:schemeClr>
            </a:solidFill>
            <a:ln w="28575">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endParaRPr lang="sv-SE">
                <a:solidFill>
                  <a:prstClr val="white"/>
                </a:solidFill>
                <a:latin typeface="Calibri"/>
              </a:endParaRPr>
            </a:p>
          </p:txBody>
        </p:sp>
        <p:sp>
          <p:nvSpPr>
            <p:cNvPr id="25" name="Rektangel 24"/>
            <p:cNvSpPr/>
            <p:nvPr/>
          </p:nvSpPr>
          <p:spPr>
            <a:xfrm>
              <a:off x="647700" y="3839955"/>
              <a:ext cx="2349203" cy="523220"/>
            </a:xfrm>
            <a:prstGeom prst="rect">
              <a:avLst/>
            </a:prstGeom>
          </p:spPr>
          <p:txBody>
            <a:bodyPr wrap="square">
              <a:spAutoFit/>
            </a:bodyPr>
            <a:lstStyle/>
            <a:p>
              <a:pPr algn="ctr"/>
              <a:r>
                <a:rPr lang="sv-SE" sz="2800" dirty="0">
                  <a:solidFill>
                    <a:srgbClr val="FFFFFF"/>
                  </a:solidFill>
                  <a:latin typeface="Arial"/>
                  <a:cs typeface="Arial"/>
                </a:rPr>
                <a:t>Rekrytering</a:t>
              </a:r>
            </a:p>
          </p:txBody>
        </p:sp>
        <p:sp>
          <p:nvSpPr>
            <p:cNvPr id="26" name="Rektangel 25"/>
            <p:cNvSpPr/>
            <p:nvPr/>
          </p:nvSpPr>
          <p:spPr>
            <a:xfrm>
              <a:off x="3695700" y="3839955"/>
              <a:ext cx="4076700" cy="523220"/>
            </a:xfrm>
            <a:prstGeom prst="rect">
              <a:avLst/>
            </a:prstGeom>
          </p:spPr>
          <p:txBody>
            <a:bodyPr wrap="square">
              <a:spAutoFit/>
            </a:bodyPr>
            <a:lstStyle/>
            <a:p>
              <a:pPr algn="ctr"/>
              <a:r>
                <a:rPr lang="sv-SE" sz="2800" dirty="0">
                  <a:solidFill>
                    <a:srgbClr val="FFFFFF"/>
                  </a:solidFill>
                  <a:latin typeface="Arial"/>
                  <a:cs typeface="Arial"/>
                </a:rPr>
                <a:t>Nationella samarbeten</a:t>
              </a:r>
            </a:p>
          </p:txBody>
        </p:sp>
        <p:sp>
          <p:nvSpPr>
            <p:cNvPr id="27" name="Rektangel 26"/>
            <p:cNvSpPr/>
            <p:nvPr/>
          </p:nvSpPr>
          <p:spPr>
            <a:xfrm>
              <a:off x="8813800" y="3839955"/>
              <a:ext cx="2527300" cy="523220"/>
            </a:xfrm>
            <a:prstGeom prst="rect">
              <a:avLst/>
            </a:prstGeom>
          </p:spPr>
          <p:txBody>
            <a:bodyPr wrap="square">
              <a:spAutoFit/>
            </a:bodyPr>
            <a:lstStyle/>
            <a:p>
              <a:pPr algn="ctr"/>
              <a:r>
                <a:rPr lang="sv-SE" sz="2800" dirty="0">
                  <a:solidFill>
                    <a:srgbClr val="FFFFFF"/>
                  </a:solidFill>
                  <a:latin typeface="Arial"/>
                  <a:cs typeface="Arial"/>
                </a:rPr>
                <a:t>Handledarstöd</a:t>
              </a:r>
            </a:p>
          </p:txBody>
        </p:sp>
      </p:grpSp>
    </p:spTree>
    <p:extLst>
      <p:ext uri="{BB962C8B-B14F-4D97-AF65-F5344CB8AC3E}">
        <p14:creationId xmlns:p14="http://schemas.microsoft.com/office/powerpoint/2010/main" val="3706550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803-IVA-TS-JS-PPT-mall-nr2" id="{EFC0B13E-75EF-0E46-A71E-64612EC743C3}" vid="{A2ED906A-8DA2-5441-BA10-C87EA1BADEF6}"/>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Office-tema</Template>
  <TotalTime>2804</TotalTime>
  <Words>1151</Words>
  <Application>Microsoft Office PowerPoint</Application>
  <PresentationFormat>Bredbild</PresentationFormat>
  <Paragraphs>191</Paragraphs>
  <Slides>11</Slides>
  <Notes>11</Notes>
  <HiddenSlides>1</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11</vt:i4>
      </vt:variant>
    </vt:vector>
  </HeadingPairs>
  <TitlesOfParts>
    <vt:vector size="18" baseType="lpstr">
      <vt:lpstr>Arial</vt:lpstr>
      <vt:lpstr>Calibri</vt:lpstr>
      <vt:lpstr>Calibri Light</vt:lpstr>
      <vt:lpstr>Gill Sans MT</vt:lpstr>
      <vt:lpstr>Times New Roman</vt:lpstr>
      <vt:lpstr>Zapf Dingbats</vt:lpstr>
      <vt:lpstr>Office-tema</vt:lpstr>
      <vt:lpstr>PowerPoint-presentation</vt:lpstr>
      <vt:lpstr>PowerPoint-presentation</vt:lpstr>
      <vt:lpstr>Initiativ för kompetensförsörjning</vt:lpstr>
      <vt:lpstr>PowerPoint-presentation</vt:lpstr>
      <vt:lpstr>Jobbsprånget – så funkar det</vt:lpstr>
      <vt:lpstr>PowerPoint-presentation</vt:lpstr>
      <vt:lpstr>Kandidaternas förmåga överträffar förväntningarna</vt:lpstr>
      <vt:lpstr>Ert åtagande vid en medverkan</vt:lpstr>
      <vt:lpstr>Vi förenklar längs hela processen</vt:lpstr>
      <vt:lpstr>PowerPoint-presentation</vt:lpstr>
      <vt:lpstr>Jobbsprånget ger effekt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Monika Wassén</dc:creator>
  <cp:lastModifiedBy>Nilsson Kristian</cp:lastModifiedBy>
  <cp:revision>48</cp:revision>
  <cp:lastPrinted>2018-05-18T15:09:22Z</cp:lastPrinted>
  <dcterms:created xsi:type="dcterms:W3CDTF">2018-03-21T18:09:45Z</dcterms:created>
  <dcterms:modified xsi:type="dcterms:W3CDTF">2018-05-23T11:38:05Z</dcterms:modified>
</cp:coreProperties>
</file>