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5" r:id="rId2"/>
  </p:sldMasterIdLst>
  <p:notesMasterIdLst>
    <p:notesMasterId r:id="rId31"/>
  </p:notesMasterIdLst>
  <p:sldIdLst>
    <p:sldId id="301" r:id="rId3"/>
    <p:sldId id="296" r:id="rId4"/>
    <p:sldId id="257" r:id="rId5"/>
    <p:sldId id="258" r:id="rId6"/>
    <p:sldId id="260" r:id="rId7"/>
    <p:sldId id="261" r:id="rId8"/>
    <p:sldId id="259" r:id="rId9"/>
    <p:sldId id="297" r:id="rId10"/>
    <p:sldId id="262" r:id="rId11"/>
    <p:sldId id="263" r:id="rId12"/>
    <p:sldId id="264" r:id="rId13"/>
    <p:sldId id="283" r:id="rId14"/>
    <p:sldId id="285" r:id="rId15"/>
    <p:sldId id="286" r:id="rId16"/>
    <p:sldId id="288" r:id="rId17"/>
    <p:sldId id="281" r:id="rId18"/>
    <p:sldId id="287" r:id="rId19"/>
    <p:sldId id="289" r:id="rId20"/>
    <p:sldId id="298" r:id="rId21"/>
    <p:sldId id="295" r:id="rId22"/>
    <p:sldId id="290" r:id="rId23"/>
    <p:sldId id="291" r:id="rId24"/>
    <p:sldId id="292" r:id="rId25"/>
    <p:sldId id="293" r:id="rId26"/>
    <p:sldId id="299" r:id="rId27"/>
    <p:sldId id="294" r:id="rId28"/>
    <p:sldId id="302" r:id="rId29"/>
    <p:sldId id="300" r:id="rId3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iD2pCigyS9GF0IVuv4vnThnkxhz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tiana Polishchuk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57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4104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3209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2773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769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082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773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84688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464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76192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72312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09832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13590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44652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70507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29175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37579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0552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8257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text vit">
  <p:cSld name="Rubrik och text vi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6"/>
          <p:cNvSpPr txBox="1">
            <a:spLocks noGrp="1"/>
          </p:cNvSpPr>
          <p:nvPr>
            <p:ph type="title"/>
          </p:nvPr>
        </p:nvSpPr>
        <p:spPr>
          <a:xfrm>
            <a:off x="874712" y="999226"/>
            <a:ext cx="10853647" cy="831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4" name="Google Shape;14;p26"/>
          <p:cNvSpPr txBox="1">
            <a:spLocks noGrp="1"/>
          </p:cNvSpPr>
          <p:nvPr>
            <p:ph type="body" idx="1"/>
          </p:nvPr>
        </p:nvSpPr>
        <p:spPr>
          <a:xfrm>
            <a:off x="874712" y="1830357"/>
            <a:ext cx="10853647" cy="406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" name="Google Shape;15;p26"/>
          <p:cNvSpPr txBox="1">
            <a:spLocks noGrp="1"/>
          </p:cNvSpPr>
          <p:nvPr>
            <p:ph type="ftr" idx="11"/>
          </p:nvPr>
        </p:nvSpPr>
        <p:spPr>
          <a:xfrm>
            <a:off x="874713" y="361000"/>
            <a:ext cx="8166736" cy="26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dt" idx="10"/>
          </p:nvPr>
        </p:nvSpPr>
        <p:spPr>
          <a:xfrm>
            <a:off x="9256427" y="361000"/>
            <a:ext cx="1908257" cy="26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ldNum" idx="12"/>
          </p:nvPr>
        </p:nvSpPr>
        <p:spPr>
          <a:xfrm>
            <a:off x="10989982" y="361657"/>
            <a:ext cx="738379" cy="26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ch bild vit">
  <p:cSld name="Text och bild vi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7"/>
          <p:cNvSpPr txBox="1">
            <a:spLocks noGrp="1"/>
          </p:cNvSpPr>
          <p:nvPr>
            <p:ph type="title"/>
          </p:nvPr>
        </p:nvSpPr>
        <p:spPr>
          <a:xfrm>
            <a:off x="874711" y="999229"/>
            <a:ext cx="10853649" cy="773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27"/>
          <p:cNvSpPr>
            <a:spLocks noGrp="1"/>
          </p:cNvSpPr>
          <p:nvPr>
            <p:ph type="pic" idx="2"/>
          </p:nvPr>
        </p:nvSpPr>
        <p:spPr>
          <a:xfrm>
            <a:off x="5516033" y="1844505"/>
            <a:ext cx="6212328" cy="4066283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27"/>
          <p:cNvSpPr txBox="1">
            <a:spLocks noGrp="1"/>
          </p:cNvSpPr>
          <p:nvPr>
            <p:ph type="body" idx="1"/>
          </p:nvPr>
        </p:nvSpPr>
        <p:spPr>
          <a:xfrm>
            <a:off x="874712" y="1844506"/>
            <a:ext cx="4460339" cy="406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ftr" idx="11"/>
          </p:nvPr>
        </p:nvSpPr>
        <p:spPr>
          <a:xfrm>
            <a:off x="874713" y="361000"/>
            <a:ext cx="8166736" cy="26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9256427" y="361000"/>
            <a:ext cx="1908257" cy="26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sldNum" idx="12"/>
          </p:nvPr>
        </p:nvSpPr>
        <p:spPr>
          <a:xfrm>
            <a:off x="10989982" y="361657"/>
            <a:ext cx="738379" cy="26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gram vit">
  <p:cSld name="Diagram vi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9"/>
          <p:cNvSpPr txBox="1">
            <a:spLocks noGrp="1"/>
          </p:cNvSpPr>
          <p:nvPr>
            <p:ph type="title"/>
          </p:nvPr>
        </p:nvSpPr>
        <p:spPr>
          <a:xfrm>
            <a:off x="874712" y="999228"/>
            <a:ext cx="10853647" cy="831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29"/>
          <p:cNvSpPr>
            <a:spLocks noGrp="1"/>
          </p:cNvSpPr>
          <p:nvPr>
            <p:ph type="chart" idx="2"/>
          </p:nvPr>
        </p:nvSpPr>
        <p:spPr>
          <a:xfrm>
            <a:off x="874712" y="1905000"/>
            <a:ext cx="10853648" cy="3922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874713" y="361000"/>
            <a:ext cx="8166736" cy="26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dt" idx="10"/>
          </p:nvPr>
        </p:nvSpPr>
        <p:spPr>
          <a:xfrm>
            <a:off x="9256427" y="361000"/>
            <a:ext cx="1908257" cy="26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sldNum" idx="12"/>
          </p:nvPr>
        </p:nvSpPr>
        <p:spPr>
          <a:xfrm>
            <a:off x="10989982" y="361657"/>
            <a:ext cx="738379" cy="26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kolumner text vit">
  <p:cSld name="2 kolumner text vi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0"/>
          <p:cNvSpPr txBox="1">
            <a:spLocks noGrp="1"/>
          </p:cNvSpPr>
          <p:nvPr>
            <p:ph type="body" idx="1"/>
          </p:nvPr>
        </p:nvSpPr>
        <p:spPr>
          <a:xfrm>
            <a:off x="874713" y="1028700"/>
            <a:ext cx="52920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2"/>
          </p:nvPr>
        </p:nvSpPr>
        <p:spPr>
          <a:xfrm>
            <a:off x="6436361" y="1028700"/>
            <a:ext cx="5292000" cy="4816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874713" y="361000"/>
            <a:ext cx="8166736" cy="26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dt" idx="10"/>
          </p:nvPr>
        </p:nvSpPr>
        <p:spPr>
          <a:xfrm>
            <a:off x="9256427" y="361000"/>
            <a:ext cx="1908257" cy="26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sldNum" idx="12"/>
          </p:nvPr>
        </p:nvSpPr>
        <p:spPr>
          <a:xfrm>
            <a:off x="10989982" y="361657"/>
            <a:ext cx="738379" cy="26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kel bild vit">
  <p:cSld name="Enkel bild vi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1"/>
          <p:cNvSpPr>
            <a:spLocks noGrp="1"/>
          </p:cNvSpPr>
          <p:nvPr>
            <p:ph type="pic" idx="2"/>
          </p:nvPr>
        </p:nvSpPr>
        <p:spPr>
          <a:xfrm>
            <a:off x="874713" y="1100138"/>
            <a:ext cx="10853648" cy="4733925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31"/>
          <p:cNvSpPr txBox="1">
            <a:spLocks noGrp="1"/>
          </p:cNvSpPr>
          <p:nvPr>
            <p:ph type="ftr" idx="11"/>
          </p:nvPr>
        </p:nvSpPr>
        <p:spPr>
          <a:xfrm>
            <a:off x="874713" y="361000"/>
            <a:ext cx="8166736" cy="26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dt" idx="10"/>
          </p:nvPr>
        </p:nvSpPr>
        <p:spPr>
          <a:xfrm>
            <a:off x="9256427" y="361000"/>
            <a:ext cx="1908257" cy="26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sldNum" idx="12"/>
          </p:nvPr>
        </p:nvSpPr>
        <p:spPr>
          <a:xfrm>
            <a:off x="10989982" y="361657"/>
            <a:ext cx="738379" cy="26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9"/>
          <p:cNvSpPr txBox="1">
            <a:spLocks noGrp="1"/>
          </p:cNvSpPr>
          <p:nvPr>
            <p:ph type="ctrTitle"/>
          </p:nvPr>
        </p:nvSpPr>
        <p:spPr>
          <a:xfrm>
            <a:off x="1524000" y="1122373"/>
            <a:ext cx="9144000" cy="230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9"/>
          <p:cNvSpPr txBox="1">
            <a:spLocks noGrp="1"/>
          </p:cNvSpPr>
          <p:nvPr>
            <p:ph type="subTitle" idx="1"/>
          </p:nvPr>
        </p:nvSpPr>
        <p:spPr>
          <a:xfrm>
            <a:off x="1524000" y="3502810"/>
            <a:ext cx="9144000" cy="182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8" name="Google Shape;18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8" y="5610255"/>
            <a:ext cx="3234687" cy="119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1881" y="5855305"/>
            <a:ext cx="1524130" cy="705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430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5"/>
          <p:cNvSpPr txBox="1">
            <a:spLocks noGrp="1"/>
          </p:cNvSpPr>
          <p:nvPr>
            <p:ph type="ctrTitle"/>
          </p:nvPr>
        </p:nvSpPr>
        <p:spPr>
          <a:xfrm>
            <a:off x="1524000" y="1122373"/>
            <a:ext cx="9144000" cy="230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5"/>
          <p:cNvSpPr txBox="1">
            <a:spLocks noGrp="1"/>
          </p:cNvSpPr>
          <p:nvPr>
            <p:ph type="subTitle" idx="1"/>
          </p:nvPr>
        </p:nvSpPr>
        <p:spPr>
          <a:xfrm>
            <a:off x="1524000" y="3502800"/>
            <a:ext cx="9144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3" name="Google Shape;23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8" y="5610255"/>
            <a:ext cx="3234687" cy="119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1881" y="5855305"/>
            <a:ext cx="1524130" cy="705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9848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4"/>
          <p:cNvSpPr txBox="1">
            <a:spLocks noGrp="1"/>
          </p:cNvSpPr>
          <p:nvPr>
            <p:ph type="title"/>
          </p:nvPr>
        </p:nvSpPr>
        <p:spPr>
          <a:xfrm>
            <a:off x="831851" y="1519242"/>
            <a:ext cx="10515600" cy="190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4"/>
          <p:cNvSpPr txBox="1">
            <a:spLocks noGrp="1"/>
          </p:cNvSpPr>
          <p:nvPr>
            <p:ph type="body" idx="1"/>
          </p:nvPr>
        </p:nvSpPr>
        <p:spPr>
          <a:xfrm>
            <a:off x="831851" y="3502800"/>
            <a:ext cx="10515600" cy="26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54"/>
          <p:cNvSpPr txBox="1">
            <a:spLocks noGrp="1"/>
          </p:cNvSpPr>
          <p:nvPr>
            <p:ph type="dt" idx="10"/>
          </p:nvPr>
        </p:nvSpPr>
        <p:spPr>
          <a:xfrm>
            <a:off x="8292263" y="0"/>
            <a:ext cx="25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4"/>
          <p:cNvSpPr txBox="1">
            <a:spLocks noGrp="1"/>
          </p:cNvSpPr>
          <p:nvPr>
            <p:ph type="ftr" idx="11"/>
          </p:nvPr>
        </p:nvSpPr>
        <p:spPr>
          <a:xfrm>
            <a:off x="944563" y="0"/>
            <a:ext cx="43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4"/>
          <p:cNvSpPr txBox="1">
            <a:spLocks noGrp="1"/>
          </p:cNvSpPr>
          <p:nvPr>
            <p:ph type="sldNum" idx="12"/>
          </p:nvPr>
        </p:nvSpPr>
        <p:spPr>
          <a:xfrm>
            <a:off x="10812263" y="0"/>
            <a:ext cx="43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pic>
        <p:nvPicPr>
          <p:cNvPr id="31" name="Google Shape;31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" y="6130800"/>
            <a:ext cx="1821947" cy="67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2051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oogle Shape;11;p25"/>
          <p:cNvCxnSpPr/>
          <p:nvPr userDrawn="1"/>
        </p:nvCxnSpPr>
        <p:spPr>
          <a:xfrm>
            <a:off x="203200" y="6120611"/>
            <a:ext cx="1175886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551">
          <p15:clr>
            <a:srgbClr val="F26B43"/>
          </p15:clr>
        </p15:guide>
        <p15:guide id="3" pos="753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9E7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0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2" name="Google Shape;12;p38"/>
          <p:cNvSpPr txBox="1">
            <a:spLocks noGrp="1"/>
          </p:cNvSpPr>
          <p:nvPr>
            <p:ph type="dt" idx="10"/>
          </p:nvPr>
        </p:nvSpPr>
        <p:spPr>
          <a:xfrm>
            <a:off x="8292263" y="0"/>
            <a:ext cx="25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3" name="Google Shape;13;p38"/>
          <p:cNvSpPr txBox="1">
            <a:spLocks noGrp="1"/>
          </p:cNvSpPr>
          <p:nvPr>
            <p:ph type="ftr" idx="11"/>
          </p:nvPr>
        </p:nvSpPr>
        <p:spPr>
          <a:xfrm>
            <a:off x="944563" y="0"/>
            <a:ext cx="43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4" name="Google Shape;14;p38"/>
          <p:cNvSpPr txBox="1">
            <a:spLocks noGrp="1"/>
          </p:cNvSpPr>
          <p:nvPr>
            <p:ph type="sldNum" idx="12"/>
          </p:nvPr>
        </p:nvSpPr>
        <p:spPr>
          <a:xfrm>
            <a:off x="10812263" y="0"/>
            <a:ext cx="43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5584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95">
          <p15:clr>
            <a:srgbClr val="F26B43"/>
          </p15:clr>
        </p15:guide>
        <p15:guide id="2" pos="7083">
          <p15:clr>
            <a:srgbClr val="F26B43"/>
          </p15:clr>
        </p15:guide>
        <p15:guide id="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.jp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"/>
          <p:cNvSpPr txBox="1">
            <a:spLocks noGrp="1"/>
          </p:cNvSpPr>
          <p:nvPr>
            <p:ph type="ctrTitle"/>
          </p:nvPr>
        </p:nvSpPr>
        <p:spPr>
          <a:xfrm>
            <a:off x="1249680" y="762328"/>
            <a:ext cx="10370820" cy="230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sv-SE" sz="4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Evaluation</a:t>
            </a:r>
            <a:r>
              <a:rPr lang="sv-SE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4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sv-SE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sv-SE" sz="4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Noise</a:t>
            </a:r>
            <a:r>
              <a:rPr lang="sv-SE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4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Benefits</a:t>
            </a:r>
            <a:r>
              <a:rPr lang="sv-SE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from </a:t>
            </a:r>
            <a:r>
              <a:rPr lang="sv-SE" sz="4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Performing</a:t>
            </a:r>
            <a:r>
              <a:rPr lang="sv-SE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CDO in TMA </a:t>
            </a:r>
            <a:r>
              <a:rPr lang="sv-SE" sz="4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Using</a:t>
            </a:r>
            <a:r>
              <a:rPr lang="sv-SE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4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OpenSky</a:t>
            </a:r>
            <a:r>
              <a:rPr lang="sv-SE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Data</a:t>
            </a:r>
            <a:endParaRPr dirty="0"/>
          </a:p>
        </p:txBody>
      </p:sp>
      <p:sp>
        <p:nvSpPr>
          <p:cNvPr id="273" name="Google Shape;273;p1"/>
          <p:cNvSpPr txBox="1">
            <a:spLocks noGrp="1"/>
          </p:cNvSpPr>
          <p:nvPr>
            <p:ph type="subTitle" idx="1"/>
          </p:nvPr>
        </p:nvSpPr>
        <p:spPr>
          <a:xfrm>
            <a:off x="1249680" y="3261370"/>
            <a:ext cx="9144000" cy="182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E607"/>
              </a:buClr>
              <a:buSzPts val="2400"/>
              <a:buNone/>
            </a:pPr>
            <a:r>
              <a:rPr lang="sv-SE" sz="2400" b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Henrik Hardell</a:t>
            </a:r>
            <a:endParaRPr lang="sv-SE" b="0" u="none" strike="noStrike" cap="none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E607"/>
              </a:buClr>
              <a:buSzPts val="2400"/>
              <a:buNone/>
            </a:pPr>
            <a:r>
              <a:rPr lang="sv-SE" sz="2400" b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Tatiana Polishchuk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</p:txBody>
      </p:sp>
      <p:sp>
        <p:nvSpPr>
          <p:cNvPr id="274" name="Google Shape;274;p1"/>
          <p:cNvSpPr txBox="1"/>
          <p:nvPr/>
        </p:nvSpPr>
        <p:spPr>
          <a:xfrm>
            <a:off x="8763000" y="116038"/>
            <a:ext cx="367855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OpenSky</a:t>
            </a: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 Symposium, 2022-11-11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Georgia"/>
              <a:cs typeface="Calibri" panose="020F0502020204030204" pitchFamily="34" charset="0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"/>
          <p:cNvSpPr txBox="1">
            <a:spLocks noGrp="1"/>
          </p:cNvSpPr>
          <p:nvPr>
            <p:ph type="title"/>
          </p:nvPr>
        </p:nvSpPr>
        <p:spPr>
          <a:xfrm>
            <a:off x="874712" y="999226"/>
            <a:ext cx="10853647" cy="831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sv-SE" dirty="0"/>
              <a:t>Data </a:t>
            </a:r>
            <a:r>
              <a:rPr lang="sv-SE" dirty="0" err="1"/>
              <a:t>Cleaning</a:t>
            </a:r>
            <a:endParaRPr dirty="0"/>
          </a:p>
        </p:txBody>
      </p:sp>
      <p:sp>
        <p:nvSpPr>
          <p:cNvPr id="135" name="Google Shape;135;p8"/>
          <p:cNvSpPr txBox="1">
            <a:spLocks noGrp="1"/>
          </p:cNvSpPr>
          <p:nvPr>
            <p:ph type="body" idx="1"/>
          </p:nvPr>
        </p:nvSpPr>
        <p:spPr>
          <a:xfrm>
            <a:off x="874712" y="1830357"/>
            <a:ext cx="10699659" cy="406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v-SE" sz="2200" dirty="0" err="1"/>
              <a:t>Fixing</a:t>
            </a:r>
            <a:r>
              <a:rPr lang="sv-SE" sz="2200" dirty="0"/>
              <a:t> all </a:t>
            </a:r>
            <a:r>
              <a:rPr lang="sv-SE" sz="2200" dirty="0" err="1"/>
              <a:t>incorrect</a:t>
            </a:r>
            <a:r>
              <a:rPr lang="sv-SE" sz="2200" dirty="0"/>
              <a:t> </a:t>
            </a:r>
            <a:r>
              <a:rPr lang="sv-SE" sz="2200" dirty="0" err="1"/>
              <a:t>positioning</a:t>
            </a:r>
            <a:r>
              <a:rPr lang="sv-SE" sz="2200" dirty="0"/>
              <a:t> </a:t>
            </a:r>
            <a:r>
              <a:rPr lang="sv-SE" sz="2200" dirty="0" err="1"/>
              <a:t>using</a:t>
            </a:r>
            <a:r>
              <a:rPr lang="sv-SE" sz="2200" dirty="0"/>
              <a:t> </a:t>
            </a:r>
            <a:r>
              <a:rPr lang="sv-SE" sz="2200" dirty="0" err="1"/>
              <a:t>linear</a:t>
            </a:r>
            <a:r>
              <a:rPr lang="sv-SE" sz="2200" dirty="0"/>
              <a:t> interpolation</a:t>
            </a:r>
            <a:br>
              <a:rPr lang="sv-SE" sz="2200" dirty="0"/>
            </a:br>
            <a:endParaRPr sz="2200" dirty="0"/>
          </a:p>
          <a:p>
            <a:pPr marL="228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v-SE" sz="2200" dirty="0" err="1"/>
              <a:t>Gaussian</a:t>
            </a:r>
            <a:r>
              <a:rPr lang="sv-SE" sz="2200" dirty="0"/>
              <a:t> filter to </a:t>
            </a:r>
            <a:r>
              <a:rPr lang="sv-SE" sz="2200" dirty="0" err="1"/>
              <a:t>smooth</a:t>
            </a:r>
            <a:r>
              <a:rPr lang="sv-SE" sz="2200" dirty="0"/>
              <a:t> the </a:t>
            </a:r>
            <a:r>
              <a:rPr lang="sv-SE" sz="2200" dirty="0" err="1"/>
              <a:t>altitudes</a:t>
            </a:r>
            <a:br>
              <a:rPr lang="sv-SE" sz="2200" dirty="0"/>
            </a:br>
            <a:endParaRPr sz="2200" dirty="0"/>
          </a:p>
          <a:p>
            <a:pPr marL="228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v-SE" sz="2200" dirty="0" err="1"/>
              <a:t>Removing</a:t>
            </a:r>
            <a:r>
              <a:rPr lang="sv-SE" sz="2200" dirty="0"/>
              <a:t> the </a:t>
            </a:r>
            <a:r>
              <a:rPr lang="sv-SE" sz="2200" dirty="0" err="1"/>
              <a:t>trajectories</a:t>
            </a:r>
            <a:r>
              <a:rPr lang="sv-SE" sz="2200" dirty="0"/>
              <a:t>:</a:t>
            </a:r>
            <a:endParaRPr sz="2200" dirty="0"/>
          </a:p>
          <a:p>
            <a:pPr marL="80010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Wingdings" panose="05000000000000000000" pitchFamily="2" charset="2"/>
              <a:buChar char="Ø"/>
            </a:pPr>
            <a:r>
              <a:rPr lang="sv-SE" sz="2200" dirty="0" err="1"/>
              <a:t>representing</a:t>
            </a:r>
            <a:r>
              <a:rPr lang="sv-SE" sz="2200" dirty="0"/>
              <a:t> </a:t>
            </a:r>
            <a:r>
              <a:rPr lang="sv-SE" sz="2200" dirty="0" err="1"/>
              <a:t>landings</a:t>
            </a:r>
            <a:r>
              <a:rPr lang="sv-SE" sz="2200" dirty="0"/>
              <a:t> </a:t>
            </a:r>
            <a:r>
              <a:rPr lang="sv-SE" sz="2200" dirty="0" err="1"/>
              <a:t>too</a:t>
            </a:r>
            <a:r>
              <a:rPr lang="sv-SE" sz="2200" dirty="0"/>
              <a:t> far from the </a:t>
            </a:r>
            <a:r>
              <a:rPr lang="sv-SE" sz="2200" dirty="0" err="1"/>
              <a:t>runway</a:t>
            </a:r>
            <a:endParaRPr sz="2200" dirty="0"/>
          </a:p>
          <a:p>
            <a:pPr marL="80010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Wingdings" panose="05000000000000000000" pitchFamily="2" charset="2"/>
              <a:buChar char="Ø"/>
            </a:pPr>
            <a:r>
              <a:rPr lang="sv-SE" sz="2200" dirty="0" err="1"/>
              <a:t>that</a:t>
            </a:r>
            <a:r>
              <a:rPr lang="sv-SE" sz="2200" dirty="0"/>
              <a:t> </a:t>
            </a:r>
            <a:r>
              <a:rPr lang="sv-SE" sz="2200" dirty="0" err="1"/>
              <a:t>are</a:t>
            </a:r>
            <a:r>
              <a:rPr lang="sv-SE" sz="2200" dirty="0"/>
              <a:t> </a:t>
            </a:r>
            <a:r>
              <a:rPr lang="sv-SE" sz="2200" dirty="0" err="1"/>
              <a:t>incomplete</a:t>
            </a:r>
            <a:r>
              <a:rPr lang="sv-SE" sz="2200" dirty="0"/>
              <a:t> </a:t>
            </a:r>
            <a:r>
              <a:rPr lang="sv-SE" sz="2200" dirty="0" err="1"/>
              <a:t>within</a:t>
            </a:r>
            <a:r>
              <a:rPr lang="sv-SE" sz="2200" dirty="0"/>
              <a:t> TMA</a:t>
            </a:r>
            <a:endParaRPr sz="2200" dirty="0"/>
          </a:p>
          <a:p>
            <a:pPr marL="80010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Wingdings" panose="05000000000000000000" pitchFamily="2" charset="2"/>
              <a:buChar char="Ø"/>
            </a:pPr>
            <a:r>
              <a:rPr lang="sv-SE" sz="2200" dirty="0" err="1"/>
              <a:t>starting</a:t>
            </a:r>
            <a:r>
              <a:rPr lang="sv-SE" sz="2200" dirty="0"/>
              <a:t> from an </a:t>
            </a:r>
            <a:r>
              <a:rPr lang="sv-SE" sz="2200" dirty="0" err="1"/>
              <a:t>altitude</a:t>
            </a:r>
            <a:r>
              <a:rPr lang="sv-SE" sz="2200" dirty="0"/>
              <a:t> </a:t>
            </a:r>
            <a:r>
              <a:rPr lang="sv-SE" sz="2200" dirty="0" err="1"/>
              <a:t>lower</a:t>
            </a:r>
            <a:r>
              <a:rPr lang="sv-SE" sz="2200" dirty="0"/>
              <a:t> </a:t>
            </a:r>
            <a:r>
              <a:rPr lang="sv-SE" sz="2200" dirty="0" err="1"/>
              <a:t>than</a:t>
            </a:r>
            <a:r>
              <a:rPr lang="sv-SE" sz="2200" dirty="0"/>
              <a:t> 600 m</a:t>
            </a:r>
            <a:endParaRPr sz="2200" dirty="0"/>
          </a:p>
          <a:p>
            <a:pPr marL="80010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Wingdings" panose="05000000000000000000" pitchFamily="2" charset="2"/>
              <a:buChar char="Ø"/>
            </a:pPr>
            <a:r>
              <a:rPr lang="sv-SE" sz="2200" dirty="0" err="1"/>
              <a:t>representing</a:t>
            </a:r>
            <a:r>
              <a:rPr lang="sv-SE" sz="2200" dirty="0"/>
              <a:t> go </a:t>
            </a:r>
            <a:r>
              <a:rPr lang="sv-SE" sz="2200" dirty="0" err="1"/>
              <a:t>arounds</a:t>
            </a:r>
            <a:r>
              <a:rPr lang="sv-SE" sz="2200" dirty="0"/>
              <a:t> </a:t>
            </a:r>
            <a:r>
              <a:rPr lang="sv-SE" sz="2200" dirty="0" err="1"/>
              <a:t>within</a:t>
            </a:r>
            <a:r>
              <a:rPr lang="sv-SE" sz="2200" dirty="0"/>
              <a:t> TMA</a:t>
            </a:r>
            <a:endParaRPr sz="2200" dirty="0"/>
          </a:p>
          <a:p>
            <a:pPr marL="80010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Wingdings" panose="05000000000000000000" pitchFamily="2" charset="2"/>
              <a:buChar char="Ø"/>
            </a:pPr>
            <a:r>
              <a:rPr lang="sv-SE" sz="2200" dirty="0"/>
              <a:t>for </a:t>
            </a:r>
            <a:r>
              <a:rPr lang="sv-SE" sz="2200" dirty="0" err="1"/>
              <a:t>some</a:t>
            </a:r>
            <a:r>
              <a:rPr lang="sv-SE" sz="2200" dirty="0"/>
              <a:t> non-</a:t>
            </a:r>
            <a:r>
              <a:rPr lang="sv-SE" sz="2200" dirty="0" err="1"/>
              <a:t>commercial</a:t>
            </a:r>
            <a:r>
              <a:rPr lang="sv-SE" sz="2200" dirty="0"/>
              <a:t> flights</a:t>
            </a:r>
            <a:endParaRPr sz="2200" dirty="0"/>
          </a:p>
        </p:txBody>
      </p:sp>
      <p:sp>
        <p:nvSpPr>
          <p:cNvPr id="136" name="Google Shape;136;p8"/>
          <p:cNvSpPr txBox="1">
            <a:spLocks noGrp="1"/>
          </p:cNvSpPr>
          <p:nvPr>
            <p:ph type="sldNum" idx="12"/>
          </p:nvPr>
        </p:nvSpPr>
        <p:spPr>
          <a:xfrm>
            <a:off x="10989982" y="361657"/>
            <a:ext cx="738379" cy="26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10</a:t>
            </a:fld>
            <a:endParaRPr/>
          </a:p>
        </p:txBody>
      </p:sp>
      <p:pic>
        <p:nvPicPr>
          <p:cNvPr id="2" name="Google Shape;70;p2">
            <a:extLst>
              <a:ext uri="{FF2B5EF4-FFF2-40B4-BE49-F238E27FC236}">
                <a16:creationId xmlns:a16="http://schemas.microsoft.com/office/drawing/2014/main" id="{F1064BC4-EAB0-4D07-004A-93887C72DC5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6326" y="6309579"/>
            <a:ext cx="767900" cy="355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422;p24" descr="En bild som visar text&#10;&#10;Automatiskt genererad beskrivning">
            <a:extLst>
              <a:ext uri="{FF2B5EF4-FFF2-40B4-BE49-F238E27FC236}">
                <a16:creationId xmlns:a16="http://schemas.microsoft.com/office/drawing/2014/main" id="{DE073711-8F4F-95A7-0161-BDA73C53F1F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860" y="6130224"/>
            <a:ext cx="1627946" cy="5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 txBox="1">
            <a:spLocks noGrp="1"/>
          </p:cNvSpPr>
          <p:nvPr>
            <p:ph type="title"/>
          </p:nvPr>
        </p:nvSpPr>
        <p:spPr>
          <a:xfrm>
            <a:off x="874712" y="999226"/>
            <a:ext cx="10853647" cy="831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sv-SE" dirty="0" err="1"/>
              <a:t>Dataset</a:t>
            </a:r>
            <a:endParaRPr dirty="0"/>
          </a:p>
        </p:txBody>
      </p:sp>
      <p:sp>
        <p:nvSpPr>
          <p:cNvPr id="146" name="Google Shape;146;p9"/>
          <p:cNvSpPr txBox="1">
            <a:spLocks noGrp="1"/>
          </p:cNvSpPr>
          <p:nvPr>
            <p:ph type="body" idx="1"/>
          </p:nvPr>
        </p:nvSpPr>
        <p:spPr>
          <a:xfrm>
            <a:off x="874712" y="1830357"/>
            <a:ext cx="10853647" cy="406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v-SE" sz="2200" dirty="0"/>
              <a:t>Same </a:t>
            </a:r>
            <a:r>
              <a:rPr lang="sv-SE" sz="2200" dirty="0" err="1"/>
              <a:t>dataset</a:t>
            </a:r>
            <a:r>
              <a:rPr lang="sv-SE" sz="2200" dirty="0"/>
              <a:t> as </a:t>
            </a:r>
            <a:r>
              <a:rPr lang="sv-SE" sz="2200" dirty="0" err="1"/>
              <a:t>used</a:t>
            </a:r>
            <a:r>
              <a:rPr lang="sv-SE" sz="2200" dirty="0"/>
              <a:t> in </a:t>
            </a:r>
            <a:r>
              <a:rPr lang="sv-SE" sz="2200" dirty="0" err="1"/>
              <a:t>our</a:t>
            </a:r>
            <a:r>
              <a:rPr lang="sv-SE" sz="2200" dirty="0"/>
              <a:t> </a:t>
            </a:r>
            <a:r>
              <a:rPr lang="sv-SE" sz="2200" dirty="0" err="1"/>
              <a:t>previous</a:t>
            </a:r>
            <a:r>
              <a:rPr lang="sv-SE" sz="2200" dirty="0"/>
              <a:t> paper [1]</a:t>
            </a:r>
          </a:p>
          <a:p>
            <a:pPr marL="228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endParaRPr lang="sv-SE" sz="2200" dirty="0"/>
          </a:p>
          <a:p>
            <a:pPr marL="228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v-SE" sz="2200" dirty="0"/>
              <a:t>Peak-</a:t>
            </a:r>
            <a:r>
              <a:rPr lang="sv-SE" sz="2200" dirty="0" err="1"/>
              <a:t>time</a:t>
            </a:r>
            <a:r>
              <a:rPr lang="sv-SE" sz="2200" dirty="0"/>
              <a:t> periods in </a:t>
            </a:r>
            <a:r>
              <a:rPr lang="sv-SE" sz="2200" dirty="0" err="1"/>
              <a:t>October</a:t>
            </a:r>
            <a:r>
              <a:rPr lang="sv-SE" sz="2200" dirty="0"/>
              <a:t> 2019</a:t>
            </a:r>
            <a:br>
              <a:rPr lang="sv-SE" sz="2200" dirty="0"/>
            </a:br>
            <a:endParaRPr sz="2200" dirty="0"/>
          </a:p>
          <a:p>
            <a:pPr marL="228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v-SE" sz="2200" dirty="0" err="1"/>
              <a:t>Average</a:t>
            </a:r>
            <a:r>
              <a:rPr lang="sv-SE" sz="2200" dirty="0"/>
              <a:t> per </a:t>
            </a:r>
            <a:r>
              <a:rPr lang="sv-SE" sz="2200" dirty="0" err="1"/>
              <a:t>hour</a:t>
            </a:r>
            <a:r>
              <a:rPr lang="sv-SE" sz="2200" dirty="0"/>
              <a:t> </a:t>
            </a:r>
            <a:r>
              <a:rPr lang="sv-SE" sz="2200" dirty="0" err="1"/>
              <a:t>time</a:t>
            </a:r>
            <a:r>
              <a:rPr lang="sv-SE" sz="2200" dirty="0"/>
              <a:t> in TMA for </a:t>
            </a:r>
            <a:r>
              <a:rPr lang="sv-SE" sz="2200" dirty="0" err="1"/>
              <a:t>each</a:t>
            </a:r>
            <a:r>
              <a:rPr lang="sv-SE" sz="2200" dirty="0"/>
              <a:t> </a:t>
            </a:r>
            <a:r>
              <a:rPr lang="sv-SE" sz="2200" dirty="0" err="1"/>
              <a:t>airport</a:t>
            </a:r>
            <a:r>
              <a:rPr lang="sv-SE" sz="2200" dirty="0"/>
              <a:t> </a:t>
            </a:r>
            <a:r>
              <a:rPr lang="sv-SE" sz="2200" dirty="0" err="1"/>
              <a:t>calculated</a:t>
            </a:r>
            <a:r>
              <a:rPr lang="sv-SE" sz="2200" dirty="0"/>
              <a:t> (0.7 </a:t>
            </a:r>
            <a:r>
              <a:rPr lang="sv-SE" sz="2200" dirty="0" err="1"/>
              <a:t>percentile</a:t>
            </a:r>
            <a:r>
              <a:rPr lang="sv-SE" sz="2200" dirty="0"/>
              <a:t> </a:t>
            </a:r>
            <a:r>
              <a:rPr lang="sv-SE" sz="2200" dirty="0" err="1"/>
              <a:t>removed</a:t>
            </a:r>
            <a:r>
              <a:rPr lang="sv-SE" sz="2200" dirty="0"/>
              <a:t>)</a:t>
            </a:r>
          </a:p>
          <a:p>
            <a:pPr marL="228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endParaRPr lang="sv-SE" sz="2200" dirty="0"/>
          </a:p>
          <a:p>
            <a:pPr marL="228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dirty="0"/>
              <a:t>The rest of the values correspond to the hours which represent the peak time periods</a:t>
            </a:r>
            <a:br>
              <a:rPr lang="en-US" sz="2200" dirty="0"/>
            </a:br>
            <a:endParaRPr sz="2200" dirty="0"/>
          </a:p>
          <a:p>
            <a:pPr marL="228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v-SE" sz="2200" dirty="0"/>
              <a:t>2587 flights for Dublin, 1045 for Arlanda and 1641 for </a:t>
            </a:r>
            <a:r>
              <a:rPr lang="sv-SE" sz="2200" dirty="0" err="1"/>
              <a:t>Vienna</a:t>
            </a:r>
            <a:endParaRPr sz="2200" dirty="0"/>
          </a:p>
        </p:txBody>
      </p:sp>
      <p:sp>
        <p:nvSpPr>
          <p:cNvPr id="147" name="Google Shape;147;p9"/>
          <p:cNvSpPr txBox="1">
            <a:spLocks noGrp="1"/>
          </p:cNvSpPr>
          <p:nvPr>
            <p:ph type="sldNum" idx="12"/>
          </p:nvPr>
        </p:nvSpPr>
        <p:spPr>
          <a:xfrm>
            <a:off x="10989982" y="361657"/>
            <a:ext cx="738379" cy="26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11</a:t>
            </a:fld>
            <a:endParaRPr/>
          </a:p>
        </p:txBody>
      </p:sp>
      <p:pic>
        <p:nvPicPr>
          <p:cNvPr id="2" name="Google Shape;70;p2">
            <a:extLst>
              <a:ext uri="{FF2B5EF4-FFF2-40B4-BE49-F238E27FC236}">
                <a16:creationId xmlns:a16="http://schemas.microsoft.com/office/drawing/2014/main" id="{64AF7E4B-9272-565C-5CB1-5FA75FF58EE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6326" y="6309579"/>
            <a:ext cx="767900" cy="355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422;p24" descr="En bild som visar text&#10;&#10;Automatiskt genererad beskrivning">
            <a:extLst>
              <a:ext uri="{FF2B5EF4-FFF2-40B4-BE49-F238E27FC236}">
                <a16:creationId xmlns:a16="http://schemas.microsoft.com/office/drawing/2014/main" id="{C1B0A24E-9F7F-C767-D2C8-6B2A57EB1E8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860" y="6130224"/>
            <a:ext cx="1627946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2DAA29CC-1EF5-832D-7F51-DD1D12306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6974" y="6181412"/>
            <a:ext cx="6801166" cy="314931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4B9CFB6-19BF-84F6-6E17-B690475813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1100" y="6227529"/>
            <a:ext cx="215843" cy="2226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 txBox="1">
            <a:spLocks noGrp="1"/>
          </p:cNvSpPr>
          <p:nvPr>
            <p:ph type="title"/>
          </p:nvPr>
        </p:nvSpPr>
        <p:spPr>
          <a:xfrm>
            <a:off x="874712" y="999226"/>
            <a:ext cx="10853647" cy="831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sv-SE" dirty="0" err="1"/>
              <a:t>Dataset</a:t>
            </a:r>
            <a:r>
              <a:rPr lang="sv-SE" dirty="0"/>
              <a:t> </a:t>
            </a:r>
            <a:r>
              <a:rPr lang="sv-SE" dirty="0" err="1"/>
              <a:t>Trajectories</a:t>
            </a:r>
            <a:endParaRPr dirty="0"/>
          </a:p>
        </p:txBody>
      </p:sp>
      <p:sp>
        <p:nvSpPr>
          <p:cNvPr id="147" name="Google Shape;147;p9"/>
          <p:cNvSpPr txBox="1">
            <a:spLocks noGrp="1"/>
          </p:cNvSpPr>
          <p:nvPr>
            <p:ph type="sldNum" idx="12"/>
          </p:nvPr>
        </p:nvSpPr>
        <p:spPr>
          <a:xfrm>
            <a:off x="10989982" y="361657"/>
            <a:ext cx="738379" cy="26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12</a:t>
            </a:fld>
            <a:endParaRPr/>
          </a:p>
        </p:txBody>
      </p:sp>
      <p:pic>
        <p:nvPicPr>
          <p:cNvPr id="2" name="Google Shape;70;p2">
            <a:extLst>
              <a:ext uri="{FF2B5EF4-FFF2-40B4-BE49-F238E27FC236}">
                <a16:creationId xmlns:a16="http://schemas.microsoft.com/office/drawing/2014/main" id="{64AF7E4B-9272-565C-5CB1-5FA75FF58EE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6326" y="6309579"/>
            <a:ext cx="767900" cy="355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9415EA33-DFB0-E2D2-5B93-D1B1B28A7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370" y="2203241"/>
            <a:ext cx="10081260" cy="3460517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7455029B-0E39-B03E-21DB-6C3565E4BE97}"/>
              </a:ext>
            </a:extLst>
          </p:cNvPr>
          <p:cNvSpPr txBox="1"/>
          <p:nvPr/>
        </p:nvSpPr>
        <p:spPr>
          <a:xfrm>
            <a:off x="2604226" y="1864687"/>
            <a:ext cx="2529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Arlanda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347297B-CE23-3500-BF8D-AE5FBF26F9ED}"/>
              </a:ext>
            </a:extLst>
          </p:cNvPr>
          <p:cNvSpPr txBox="1"/>
          <p:nvPr/>
        </p:nvSpPr>
        <p:spPr>
          <a:xfrm>
            <a:off x="6096000" y="1864687"/>
            <a:ext cx="2529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err="1"/>
              <a:t>Vienna</a:t>
            </a:r>
            <a:endParaRPr lang="sv-SE" sz="1600" b="1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ACFAF64D-A8DF-F794-8FD1-DCA7CF05830D}"/>
              </a:ext>
            </a:extLst>
          </p:cNvPr>
          <p:cNvSpPr txBox="1"/>
          <p:nvPr/>
        </p:nvSpPr>
        <p:spPr>
          <a:xfrm>
            <a:off x="9264106" y="1864687"/>
            <a:ext cx="2529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Dublin</a:t>
            </a:r>
          </a:p>
        </p:txBody>
      </p:sp>
      <p:pic>
        <p:nvPicPr>
          <p:cNvPr id="8" name="Google Shape;422;p24" descr="En bild som visar text&#10;&#10;Automatiskt genererad beskrivning">
            <a:extLst>
              <a:ext uri="{FF2B5EF4-FFF2-40B4-BE49-F238E27FC236}">
                <a16:creationId xmlns:a16="http://schemas.microsoft.com/office/drawing/2014/main" id="{765F3A08-E71A-CC81-45C3-ACF725A8427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3860" y="6130224"/>
            <a:ext cx="1627946" cy="5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0090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 txBox="1">
            <a:spLocks noGrp="1"/>
          </p:cNvSpPr>
          <p:nvPr>
            <p:ph type="title"/>
          </p:nvPr>
        </p:nvSpPr>
        <p:spPr>
          <a:xfrm>
            <a:off x="874712" y="999226"/>
            <a:ext cx="10853647" cy="831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sv-SE" dirty="0" err="1"/>
              <a:t>Methodology</a:t>
            </a:r>
            <a:r>
              <a:rPr lang="sv-SE" dirty="0"/>
              <a:t> – </a:t>
            </a:r>
            <a:r>
              <a:rPr lang="sv-SE" dirty="0" err="1"/>
              <a:t>Overview</a:t>
            </a:r>
            <a:endParaRPr dirty="0"/>
          </a:p>
        </p:txBody>
      </p:sp>
      <p:sp>
        <p:nvSpPr>
          <p:cNvPr id="146" name="Google Shape;146;p9"/>
          <p:cNvSpPr txBox="1">
            <a:spLocks noGrp="1"/>
          </p:cNvSpPr>
          <p:nvPr>
            <p:ph type="body" idx="1"/>
          </p:nvPr>
        </p:nvSpPr>
        <p:spPr>
          <a:xfrm>
            <a:off x="874712" y="1830357"/>
            <a:ext cx="10853647" cy="406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v-SE" sz="2200" dirty="0"/>
              <a:t>A </a:t>
            </a:r>
            <a:r>
              <a:rPr lang="sv-SE" sz="2200" dirty="0" err="1"/>
              <a:t>unique</a:t>
            </a:r>
            <a:r>
              <a:rPr lang="sv-SE" sz="2200" dirty="0"/>
              <a:t> </a:t>
            </a:r>
            <a:r>
              <a:rPr lang="sv-SE" sz="2200" dirty="0" err="1"/>
              <a:t>reference</a:t>
            </a:r>
            <a:r>
              <a:rPr lang="sv-SE" sz="2200" dirty="0"/>
              <a:t> CDO </a:t>
            </a:r>
            <a:r>
              <a:rPr lang="sv-SE" sz="2200" dirty="0" err="1"/>
              <a:t>profile</a:t>
            </a:r>
            <a:r>
              <a:rPr lang="sv-SE" sz="2200" dirty="0"/>
              <a:t> per flight</a:t>
            </a:r>
          </a:p>
          <a:p>
            <a:pPr marL="228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endParaRPr lang="sv-SE" sz="2200" dirty="0"/>
          </a:p>
          <a:p>
            <a:pPr marL="228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v-SE" sz="2200" dirty="0" err="1"/>
              <a:t>Compare</a:t>
            </a:r>
            <a:r>
              <a:rPr lang="sv-SE" sz="2200" dirty="0"/>
              <a:t> the </a:t>
            </a:r>
            <a:r>
              <a:rPr lang="sv-SE" sz="2200" dirty="0" err="1"/>
              <a:t>calculated</a:t>
            </a:r>
            <a:r>
              <a:rPr lang="sv-SE" sz="2200" dirty="0"/>
              <a:t> </a:t>
            </a:r>
            <a:r>
              <a:rPr lang="sv-SE" sz="2200" dirty="0" err="1"/>
              <a:t>metrics</a:t>
            </a:r>
            <a:r>
              <a:rPr lang="sv-SE" sz="2200" dirty="0"/>
              <a:t> for </a:t>
            </a:r>
            <a:r>
              <a:rPr lang="sv-SE" sz="2200" dirty="0" err="1"/>
              <a:t>actual</a:t>
            </a:r>
            <a:r>
              <a:rPr lang="sv-SE" sz="2200" dirty="0"/>
              <a:t> </a:t>
            </a:r>
            <a:r>
              <a:rPr lang="sv-SE" sz="2200" dirty="0" err="1"/>
              <a:t>trajectories</a:t>
            </a:r>
            <a:r>
              <a:rPr lang="sv-SE" sz="2200" dirty="0"/>
              <a:t> vs CDO</a:t>
            </a:r>
          </a:p>
          <a:p>
            <a:pPr marL="228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endParaRPr lang="sv-SE" sz="2200" dirty="0"/>
          </a:p>
          <a:p>
            <a:pPr marL="228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v-SE" sz="2200" dirty="0"/>
              <a:t>BADA v4.2 is the </a:t>
            </a:r>
            <a:r>
              <a:rPr lang="sv-SE" sz="2200" dirty="0" err="1"/>
              <a:t>core</a:t>
            </a:r>
            <a:r>
              <a:rPr lang="sv-SE" sz="2200" dirty="0"/>
              <a:t> for </a:t>
            </a:r>
            <a:r>
              <a:rPr lang="sv-SE" sz="2200" dirty="0" err="1"/>
              <a:t>performance</a:t>
            </a:r>
            <a:r>
              <a:rPr lang="sv-SE" sz="2200" dirty="0"/>
              <a:t> </a:t>
            </a:r>
            <a:r>
              <a:rPr lang="sv-SE" sz="2200" dirty="0" err="1"/>
              <a:t>modeling</a:t>
            </a:r>
            <a:endParaRPr lang="sv-SE" sz="2200" dirty="0"/>
          </a:p>
          <a:p>
            <a:pPr marL="228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endParaRPr lang="sv-SE" dirty="0"/>
          </a:p>
          <a:p>
            <a:pPr marL="228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endParaRPr dirty="0"/>
          </a:p>
        </p:txBody>
      </p:sp>
      <p:sp>
        <p:nvSpPr>
          <p:cNvPr id="147" name="Google Shape;147;p9"/>
          <p:cNvSpPr txBox="1">
            <a:spLocks noGrp="1"/>
          </p:cNvSpPr>
          <p:nvPr>
            <p:ph type="sldNum" idx="12"/>
          </p:nvPr>
        </p:nvSpPr>
        <p:spPr>
          <a:xfrm>
            <a:off x="10989982" y="361657"/>
            <a:ext cx="738379" cy="26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13</a:t>
            </a:fld>
            <a:endParaRPr/>
          </a:p>
        </p:txBody>
      </p:sp>
      <p:pic>
        <p:nvPicPr>
          <p:cNvPr id="2" name="Google Shape;70;p2">
            <a:extLst>
              <a:ext uri="{FF2B5EF4-FFF2-40B4-BE49-F238E27FC236}">
                <a16:creationId xmlns:a16="http://schemas.microsoft.com/office/drawing/2014/main" id="{64AF7E4B-9272-565C-5CB1-5FA75FF58EE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6326" y="6309579"/>
            <a:ext cx="767900" cy="355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75055D71-8D18-C5D6-3423-ECDE64F51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703" y="3852476"/>
            <a:ext cx="5494593" cy="2185694"/>
          </a:xfrm>
          <a:prstGeom prst="rect">
            <a:avLst/>
          </a:prstGeom>
        </p:spPr>
      </p:pic>
      <p:pic>
        <p:nvPicPr>
          <p:cNvPr id="4" name="Google Shape;422;p24" descr="En bild som visar text&#10;&#10;Automatiskt genererad beskrivning">
            <a:extLst>
              <a:ext uri="{FF2B5EF4-FFF2-40B4-BE49-F238E27FC236}">
                <a16:creationId xmlns:a16="http://schemas.microsoft.com/office/drawing/2014/main" id="{3D049735-56CF-74F1-496F-1E08ECE3852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3860" y="6130224"/>
            <a:ext cx="1627946" cy="5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1739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 txBox="1">
            <a:spLocks noGrp="1"/>
          </p:cNvSpPr>
          <p:nvPr>
            <p:ph type="title"/>
          </p:nvPr>
        </p:nvSpPr>
        <p:spPr>
          <a:xfrm>
            <a:off x="874712" y="999226"/>
            <a:ext cx="10853647" cy="831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sv-SE" dirty="0" err="1"/>
              <a:t>Performance</a:t>
            </a:r>
            <a:r>
              <a:rPr lang="sv-SE" dirty="0"/>
              <a:t> </a:t>
            </a:r>
            <a:r>
              <a:rPr lang="sv-SE" dirty="0" err="1"/>
              <a:t>modeling</a:t>
            </a:r>
            <a:r>
              <a:rPr lang="sv-SE" dirty="0"/>
              <a:t> – </a:t>
            </a:r>
            <a:r>
              <a:rPr lang="sv-SE" dirty="0" err="1"/>
              <a:t>Actual</a:t>
            </a:r>
            <a:r>
              <a:rPr lang="sv-SE" dirty="0"/>
              <a:t> </a:t>
            </a:r>
            <a:r>
              <a:rPr lang="sv-SE" dirty="0" err="1"/>
              <a:t>trajectories</a:t>
            </a:r>
            <a:endParaRPr dirty="0"/>
          </a:p>
        </p:txBody>
      </p:sp>
      <p:sp>
        <p:nvSpPr>
          <p:cNvPr id="146" name="Google Shape;146;p9"/>
          <p:cNvSpPr txBox="1">
            <a:spLocks noGrp="1"/>
          </p:cNvSpPr>
          <p:nvPr>
            <p:ph type="body" idx="1"/>
          </p:nvPr>
        </p:nvSpPr>
        <p:spPr>
          <a:xfrm>
            <a:off x="874712" y="1830357"/>
            <a:ext cx="7802076" cy="406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v-SE" sz="2200" dirty="0"/>
              <a:t>Total Energy </a:t>
            </a:r>
            <a:r>
              <a:rPr lang="sv-SE" sz="2200" dirty="0" err="1"/>
              <a:t>Model</a:t>
            </a:r>
            <a:r>
              <a:rPr lang="sv-SE" sz="2200" dirty="0"/>
              <a:t> (TEM) </a:t>
            </a:r>
            <a:r>
              <a:rPr lang="sv-SE" sz="2200" dirty="0" err="1"/>
              <a:t>used</a:t>
            </a:r>
            <a:r>
              <a:rPr lang="sv-SE" sz="2200" dirty="0"/>
              <a:t> to </a:t>
            </a:r>
            <a:r>
              <a:rPr lang="sv-SE" sz="2200" dirty="0" err="1"/>
              <a:t>calculate</a:t>
            </a:r>
            <a:r>
              <a:rPr lang="sv-SE" sz="2200" dirty="0"/>
              <a:t> </a:t>
            </a:r>
            <a:br>
              <a:rPr lang="sv-SE" sz="2200" dirty="0"/>
            </a:br>
            <a:r>
              <a:rPr lang="sv-SE" sz="2200" dirty="0"/>
              <a:t>the </a:t>
            </a:r>
            <a:r>
              <a:rPr lang="sv-SE" sz="2200" dirty="0" err="1"/>
              <a:t>thrust</a:t>
            </a:r>
            <a:endParaRPr lang="sv-SE" sz="2200" dirty="0"/>
          </a:p>
          <a:p>
            <a:pPr marL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br>
              <a:rPr lang="sv-SE" sz="2200" dirty="0"/>
            </a:br>
            <a:endParaRPr lang="sv-SE" sz="2200" dirty="0"/>
          </a:p>
          <a:p>
            <a:pPr marL="228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v-SE" sz="2200" dirty="0" err="1"/>
              <a:t>Actual</a:t>
            </a:r>
            <a:r>
              <a:rPr lang="sv-SE" sz="2200" dirty="0"/>
              <a:t> </a:t>
            </a:r>
            <a:r>
              <a:rPr lang="sv-SE" sz="2200" dirty="0" err="1"/>
              <a:t>atmospheric</a:t>
            </a:r>
            <a:r>
              <a:rPr lang="sv-SE" sz="2200" dirty="0"/>
              <a:t> </a:t>
            </a:r>
            <a:r>
              <a:rPr lang="sv-SE" sz="2200" dirty="0" err="1"/>
              <a:t>conditions</a:t>
            </a:r>
            <a:r>
              <a:rPr lang="sv-SE" sz="2200" dirty="0"/>
              <a:t> </a:t>
            </a:r>
            <a:r>
              <a:rPr lang="sv-SE" sz="2200" dirty="0" err="1"/>
              <a:t>considered</a:t>
            </a:r>
            <a:endParaRPr lang="sv-SE" sz="2200" dirty="0"/>
          </a:p>
          <a:p>
            <a:pPr marL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br>
              <a:rPr lang="sv-SE" sz="2200" dirty="0"/>
            </a:br>
            <a:endParaRPr lang="sv-SE" sz="2200" dirty="0"/>
          </a:p>
          <a:p>
            <a:pPr marL="228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v-SE" sz="2200" dirty="0" err="1"/>
              <a:t>Flaps</a:t>
            </a:r>
            <a:r>
              <a:rPr lang="sv-SE" sz="2200" dirty="0"/>
              <a:t>/</a:t>
            </a:r>
            <a:r>
              <a:rPr lang="sv-SE" sz="2200" dirty="0" err="1"/>
              <a:t>slats</a:t>
            </a:r>
            <a:r>
              <a:rPr lang="sv-SE" sz="2200" dirty="0"/>
              <a:t> and </a:t>
            </a:r>
            <a:r>
              <a:rPr lang="sv-SE" sz="2200" dirty="0" err="1"/>
              <a:t>landing</a:t>
            </a:r>
            <a:r>
              <a:rPr lang="sv-SE" sz="2200" dirty="0"/>
              <a:t> </a:t>
            </a:r>
            <a:r>
              <a:rPr lang="sv-SE" sz="2200" dirty="0" err="1"/>
              <a:t>gear</a:t>
            </a:r>
            <a:r>
              <a:rPr lang="sv-SE" sz="2200" dirty="0"/>
              <a:t> </a:t>
            </a:r>
            <a:r>
              <a:rPr lang="sv-SE" sz="2200" dirty="0" err="1"/>
              <a:t>effects</a:t>
            </a:r>
            <a:r>
              <a:rPr lang="sv-SE" sz="2200" dirty="0"/>
              <a:t> not </a:t>
            </a:r>
            <a:r>
              <a:rPr lang="sv-SE" sz="2200" dirty="0" err="1"/>
              <a:t>considered</a:t>
            </a:r>
            <a:endParaRPr sz="2200" dirty="0"/>
          </a:p>
        </p:txBody>
      </p:sp>
      <p:sp>
        <p:nvSpPr>
          <p:cNvPr id="147" name="Google Shape;147;p9"/>
          <p:cNvSpPr txBox="1">
            <a:spLocks noGrp="1"/>
          </p:cNvSpPr>
          <p:nvPr>
            <p:ph type="sldNum" idx="12"/>
          </p:nvPr>
        </p:nvSpPr>
        <p:spPr>
          <a:xfrm>
            <a:off x="10989982" y="361657"/>
            <a:ext cx="738379" cy="26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14</a:t>
            </a:fld>
            <a:endParaRPr/>
          </a:p>
        </p:txBody>
      </p:sp>
      <p:pic>
        <p:nvPicPr>
          <p:cNvPr id="2" name="Google Shape;70;p2">
            <a:extLst>
              <a:ext uri="{FF2B5EF4-FFF2-40B4-BE49-F238E27FC236}">
                <a16:creationId xmlns:a16="http://schemas.microsoft.com/office/drawing/2014/main" id="{64AF7E4B-9272-565C-5CB1-5FA75FF58EE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6326" y="6309579"/>
            <a:ext cx="767900" cy="355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422;p24" descr="En bild som visar text&#10;&#10;Automatiskt genererad beskrivning">
            <a:extLst>
              <a:ext uri="{FF2B5EF4-FFF2-40B4-BE49-F238E27FC236}">
                <a16:creationId xmlns:a16="http://schemas.microsoft.com/office/drawing/2014/main" id="{9E01CBDE-2E4D-89C2-99B0-CD4D8CA43C4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860" y="6130224"/>
            <a:ext cx="1627946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7526CCCF-2C54-FF54-597F-6AEE51E82D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6041" y="2062222"/>
            <a:ext cx="3831225" cy="257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00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 txBox="1">
            <a:spLocks noGrp="1"/>
          </p:cNvSpPr>
          <p:nvPr>
            <p:ph type="title"/>
          </p:nvPr>
        </p:nvSpPr>
        <p:spPr>
          <a:xfrm>
            <a:off x="874712" y="999226"/>
            <a:ext cx="10853647" cy="831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sv-SE" dirty="0" err="1"/>
              <a:t>Performance</a:t>
            </a:r>
            <a:r>
              <a:rPr lang="sv-SE" dirty="0"/>
              <a:t> </a:t>
            </a:r>
            <a:r>
              <a:rPr lang="sv-SE" dirty="0" err="1"/>
              <a:t>modeling</a:t>
            </a:r>
            <a:r>
              <a:rPr lang="sv-SE" dirty="0"/>
              <a:t> – CDO </a:t>
            </a:r>
            <a:r>
              <a:rPr lang="sv-SE" dirty="0" err="1"/>
              <a:t>trajectories</a:t>
            </a:r>
            <a:endParaRPr dirty="0"/>
          </a:p>
        </p:txBody>
      </p:sp>
      <p:sp>
        <p:nvSpPr>
          <p:cNvPr id="146" name="Google Shape;146;p9"/>
          <p:cNvSpPr txBox="1">
            <a:spLocks noGrp="1"/>
          </p:cNvSpPr>
          <p:nvPr>
            <p:ph type="body" idx="1"/>
          </p:nvPr>
        </p:nvSpPr>
        <p:spPr>
          <a:xfrm>
            <a:off x="874713" y="1830357"/>
            <a:ext cx="7358620" cy="406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v-SE" sz="2200" dirty="0"/>
              <a:t>Engine </a:t>
            </a:r>
            <a:r>
              <a:rPr lang="sv-SE" sz="2200" dirty="0" err="1"/>
              <a:t>idle</a:t>
            </a:r>
            <a:r>
              <a:rPr lang="sv-SE" sz="2200" dirty="0"/>
              <a:t> </a:t>
            </a:r>
            <a:r>
              <a:rPr lang="sv-SE" sz="2200" dirty="0" err="1"/>
              <a:t>thrust</a:t>
            </a:r>
            <a:r>
              <a:rPr lang="sv-SE" sz="2200" dirty="0"/>
              <a:t> and no </a:t>
            </a:r>
            <a:r>
              <a:rPr lang="sv-SE" sz="2200" dirty="0" err="1"/>
              <a:t>use</a:t>
            </a:r>
            <a:r>
              <a:rPr lang="sv-SE" sz="2200" dirty="0"/>
              <a:t> </a:t>
            </a:r>
            <a:r>
              <a:rPr lang="sv-SE" sz="2200" dirty="0" err="1"/>
              <a:t>of</a:t>
            </a:r>
            <a:r>
              <a:rPr lang="sv-SE" sz="2200" dirty="0"/>
              <a:t> speed </a:t>
            </a:r>
            <a:r>
              <a:rPr lang="sv-SE" sz="2200" dirty="0" err="1"/>
              <a:t>brakes</a:t>
            </a:r>
            <a:endParaRPr lang="sv-SE" sz="2200" dirty="0"/>
          </a:p>
          <a:p>
            <a:pPr marL="228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endParaRPr lang="sv-SE" sz="2200" dirty="0"/>
          </a:p>
          <a:p>
            <a:pPr marL="228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v-SE" sz="2200" dirty="0" err="1"/>
              <a:t>Descent</a:t>
            </a:r>
            <a:r>
              <a:rPr lang="sv-SE" sz="2200" dirty="0"/>
              <a:t> speed </a:t>
            </a:r>
            <a:r>
              <a:rPr lang="sv-SE" sz="2200" dirty="0" err="1"/>
              <a:t>schedule</a:t>
            </a:r>
            <a:r>
              <a:rPr lang="sv-SE" sz="2200" dirty="0"/>
              <a:t> </a:t>
            </a:r>
            <a:r>
              <a:rPr lang="sv-SE" sz="2200" dirty="0" err="1"/>
              <a:t>formulas</a:t>
            </a:r>
            <a:r>
              <a:rPr lang="sv-SE" sz="2200" dirty="0"/>
              <a:t> from BADA</a:t>
            </a:r>
          </a:p>
          <a:p>
            <a:pPr marL="228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endParaRPr lang="sv-SE" sz="2200" dirty="0"/>
          </a:p>
          <a:p>
            <a:pPr marL="228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v-SE" sz="2200" dirty="0"/>
              <a:t>TEM </a:t>
            </a:r>
            <a:r>
              <a:rPr lang="sv-SE" sz="2200" dirty="0" err="1"/>
              <a:t>used</a:t>
            </a:r>
            <a:r>
              <a:rPr lang="sv-SE" sz="2200" dirty="0"/>
              <a:t> to </a:t>
            </a:r>
            <a:r>
              <a:rPr lang="sv-SE" sz="2200" dirty="0" err="1"/>
              <a:t>find</a:t>
            </a:r>
            <a:r>
              <a:rPr lang="sv-SE" sz="2200" dirty="0"/>
              <a:t> the </a:t>
            </a:r>
            <a:r>
              <a:rPr lang="sv-SE" sz="2200" dirty="0" err="1"/>
              <a:t>vertical</a:t>
            </a:r>
            <a:r>
              <a:rPr lang="sv-SE" sz="2200" dirty="0"/>
              <a:t> speed </a:t>
            </a:r>
            <a:r>
              <a:rPr lang="sv-SE" sz="2200" dirty="0" err="1"/>
              <a:t>corresponding</a:t>
            </a:r>
            <a:r>
              <a:rPr lang="sv-SE" sz="2200" dirty="0"/>
              <a:t> to the </a:t>
            </a:r>
            <a:r>
              <a:rPr lang="sv-SE" sz="2200" dirty="0" err="1"/>
              <a:t>current</a:t>
            </a:r>
            <a:r>
              <a:rPr lang="sv-SE" sz="2200" dirty="0"/>
              <a:t> </a:t>
            </a:r>
            <a:r>
              <a:rPr lang="sv-SE" sz="2200" dirty="0" err="1"/>
              <a:t>idle</a:t>
            </a:r>
            <a:r>
              <a:rPr lang="sv-SE" sz="2200" dirty="0"/>
              <a:t> </a:t>
            </a:r>
            <a:r>
              <a:rPr lang="sv-SE" sz="2200" dirty="0" err="1"/>
              <a:t>thrust</a:t>
            </a:r>
            <a:r>
              <a:rPr lang="sv-SE" sz="2200" dirty="0"/>
              <a:t> and speed</a:t>
            </a:r>
            <a:br>
              <a:rPr lang="sv-SE" sz="2200" dirty="0"/>
            </a:br>
            <a:endParaRPr lang="sv-SE" sz="2200" dirty="0"/>
          </a:p>
          <a:p>
            <a:pPr marL="228600" lvl="2" indent="-228600">
              <a:spcBef>
                <a:spcPts val="0"/>
              </a:spcBef>
              <a:buSzPts val="2200"/>
            </a:pPr>
            <a:r>
              <a:rPr lang="en-US" sz="2200" dirty="0"/>
              <a:t>Flaps/slats and landing gear effects not considered</a:t>
            </a:r>
            <a:endParaRPr lang="sv-SE" sz="2200" dirty="0"/>
          </a:p>
          <a:p>
            <a:pPr marL="228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endParaRPr lang="sv-SE" sz="2200" dirty="0"/>
          </a:p>
          <a:p>
            <a:pPr marL="228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v-SE" sz="2200" dirty="0" err="1"/>
              <a:t>Actual</a:t>
            </a:r>
            <a:r>
              <a:rPr lang="sv-SE" sz="2200" dirty="0"/>
              <a:t> </a:t>
            </a:r>
            <a:r>
              <a:rPr lang="sv-SE" sz="2200" dirty="0" err="1"/>
              <a:t>atmospheric</a:t>
            </a:r>
            <a:r>
              <a:rPr lang="sv-SE" sz="2200" dirty="0"/>
              <a:t> </a:t>
            </a:r>
            <a:r>
              <a:rPr lang="sv-SE" sz="2200" dirty="0" err="1"/>
              <a:t>conditions</a:t>
            </a:r>
            <a:r>
              <a:rPr lang="sv-SE" sz="2200" dirty="0"/>
              <a:t> </a:t>
            </a:r>
            <a:r>
              <a:rPr lang="sv-SE" sz="2200" dirty="0" err="1"/>
              <a:t>considered</a:t>
            </a:r>
            <a:endParaRPr lang="sv-SE" sz="2200" dirty="0"/>
          </a:p>
          <a:p>
            <a:pPr marL="228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endParaRPr dirty="0"/>
          </a:p>
        </p:txBody>
      </p:sp>
      <p:sp>
        <p:nvSpPr>
          <p:cNvPr id="147" name="Google Shape;147;p9"/>
          <p:cNvSpPr txBox="1">
            <a:spLocks noGrp="1"/>
          </p:cNvSpPr>
          <p:nvPr>
            <p:ph type="sldNum" idx="12"/>
          </p:nvPr>
        </p:nvSpPr>
        <p:spPr>
          <a:xfrm>
            <a:off x="10989982" y="361657"/>
            <a:ext cx="738379" cy="26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15</a:t>
            </a:fld>
            <a:endParaRPr/>
          </a:p>
        </p:txBody>
      </p:sp>
      <p:pic>
        <p:nvPicPr>
          <p:cNvPr id="2" name="Google Shape;70;p2">
            <a:extLst>
              <a:ext uri="{FF2B5EF4-FFF2-40B4-BE49-F238E27FC236}">
                <a16:creationId xmlns:a16="http://schemas.microsoft.com/office/drawing/2014/main" id="{64AF7E4B-9272-565C-5CB1-5FA75FF58EE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6326" y="6309579"/>
            <a:ext cx="767900" cy="355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96214B5-1B8D-EE51-988E-6B0CE2055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0574" y="1527564"/>
            <a:ext cx="2160000" cy="1616464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6EF9282F-DBB8-D6E9-89FD-EBE96CE00D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0575" y="2983198"/>
            <a:ext cx="2160000" cy="1642758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C4E43673-DADC-1ED5-F9D0-FC76DEFFA1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0576" y="4457699"/>
            <a:ext cx="2160000" cy="1624615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D0AE08EE-B726-46FF-EC02-901C8E700A0A}"/>
              </a:ext>
            </a:extLst>
          </p:cNvPr>
          <p:cNvSpPr txBox="1"/>
          <p:nvPr/>
        </p:nvSpPr>
        <p:spPr>
          <a:xfrm>
            <a:off x="8269909" y="2122044"/>
            <a:ext cx="777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ESSA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0BC3A703-19CB-C6C7-BABD-4F99D4A6B9D5}"/>
              </a:ext>
            </a:extLst>
          </p:cNvPr>
          <p:cNvSpPr txBox="1"/>
          <p:nvPr/>
        </p:nvSpPr>
        <p:spPr>
          <a:xfrm>
            <a:off x="8233334" y="3501621"/>
            <a:ext cx="777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LOWW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B0C943D0-3533-5D53-B444-DA1D773E5660}"/>
              </a:ext>
            </a:extLst>
          </p:cNvPr>
          <p:cNvSpPr txBox="1"/>
          <p:nvPr/>
        </p:nvSpPr>
        <p:spPr>
          <a:xfrm>
            <a:off x="8269909" y="4903275"/>
            <a:ext cx="777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EIDW</a:t>
            </a:r>
          </a:p>
        </p:txBody>
      </p:sp>
      <p:pic>
        <p:nvPicPr>
          <p:cNvPr id="3" name="Google Shape;422;p24" descr="En bild som visar text&#10;&#10;Automatiskt genererad beskrivning">
            <a:extLst>
              <a:ext uri="{FF2B5EF4-FFF2-40B4-BE49-F238E27FC236}">
                <a16:creationId xmlns:a16="http://schemas.microsoft.com/office/drawing/2014/main" id="{B8827797-1D47-6A67-F1C2-13B5B8B69D7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3860" y="6130224"/>
            <a:ext cx="1627946" cy="5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0076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3"/>
          <p:cNvSpPr txBox="1">
            <a:spLocks noGrp="1"/>
          </p:cNvSpPr>
          <p:nvPr>
            <p:ph type="title"/>
          </p:nvPr>
        </p:nvSpPr>
        <p:spPr>
          <a:xfrm>
            <a:off x="874712" y="999226"/>
            <a:ext cx="10853647" cy="831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sv-SE" dirty="0" err="1"/>
              <a:t>Noise</a:t>
            </a:r>
            <a:r>
              <a:rPr lang="sv-SE" dirty="0"/>
              <a:t> </a:t>
            </a:r>
            <a:r>
              <a:rPr lang="sv-SE" dirty="0" err="1"/>
              <a:t>Evaluation</a:t>
            </a:r>
            <a:endParaRPr dirty="0"/>
          </a:p>
        </p:txBody>
      </p:sp>
      <p:sp>
        <p:nvSpPr>
          <p:cNvPr id="410" name="Google Shape;410;p23"/>
          <p:cNvSpPr txBox="1">
            <a:spLocks noGrp="1"/>
          </p:cNvSpPr>
          <p:nvPr>
            <p:ph type="body" idx="1"/>
          </p:nvPr>
        </p:nvSpPr>
        <p:spPr>
          <a:xfrm>
            <a:off x="874712" y="1830357"/>
            <a:ext cx="10853647" cy="406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95300" indent="-342900"/>
            <a:r>
              <a:rPr lang="sv-SE" sz="2200" dirty="0"/>
              <a:t>Eurocontrol IMPACT</a:t>
            </a:r>
            <a:br>
              <a:rPr lang="sv-SE" sz="2200" dirty="0"/>
            </a:br>
            <a:endParaRPr lang="sv-SE" sz="2200" dirty="0"/>
          </a:p>
          <a:p>
            <a:pPr marL="495300" indent="-342900"/>
            <a:r>
              <a:rPr lang="sv-SE" sz="2200" dirty="0"/>
              <a:t>ANP data v2.3</a:t>
            </a:r>
            <a:br>
              <a:rPr lang="sv-SE" sz="2200" dirty="0"/>
            </a:br>
            <a:endParaRPr lang="sv-SE" sz="2200" dirty="0"/>
          </a:p>
          <a:p>
            <a:pPr marL="495300" indent="-342900">
              <a:tabLst>
                <a:tab pos="4391025" algn="l"/>
              </a:tabLst>
            </a:pPr>
            <a:r>
              <a:rPr lang="sv-SE" sz="2200" dirty="0"/>
              <a:t>ECAC </a:t>
            </a:r>
            <a:r>
              <a:rPr lang="sv-SE" sz="2200" dirty="0" err="1"/>
              <a:t>Doc</a:t>
            </a:r>
            <a:r>
              <a:rPr lang="sv-SE" sz="2200" dirty="0"/>
              <a:t> 29 4th edition</a:t>
            </a:r>
            <a:br>
              <a:rPr lang="sv-SE" sz="2200" dirty="0"/>
            </a:br>
            <a:endParaRPr lang="sv-SE" sz="2200" dirty="0"/>
          </a:p>
          <a:p>
            <a:pPr marL="495300" indent="-342900"/>
            <a:r>
              <a:rPr lang="sv-SE" sz="2200" dirty="0" err="1"/>
              <a:t>L</a:t>
            </a:r>
            <a:r>
              <a:rPr lang="sv-SE" sz="2200" baseline="-25000" dirty="0" err="1"/>
              <a:t>den</a:t>
            </a:r>
            <a:r>
              <a:rPr lang="sv-SE" sz="2200" dirty="0"/>
              <a:t> (</a:t>
            </a:r>
            <a:r>
              <a:rPr lang="sv-SE" sz="2200" dirty="0" err="1"/>
              <a:t>with</a:t>
            </a:r>
            <a:r>
              <a:rPr lang="sv-SE" sz="2200" dirty="0"/>
              <a:t> </a:t>
            </a:r>
            <a:r>
              <a:rPr lang="sv-SE" sz="2200" dirty="0" err="1"/>
              <a:t>penalties</a:t>
            </a:r>
            <a:r>
              <a:rPr lang="sv-SE" sz="2200" dirty="0"/>
              <a:t>)</a:t>
            </a:r>
            <a:br>
              <a:rPr lang="sv-SE" sz="2200" dirty="0"/>
            </a:br>
            <a:endParaRPr lang="sv-SE" sz="2200" dirty="0"/>
          </a:p>
          <a:p>
            <a:pPr marL="495300" indent="-342900"/>
            <a:r>
              <a:rPr lang="sv-SE" sz="2200" dirty="0"/>
              <a:t>Standard </a:t>
            </a:r>
            <a:r>
              <a:rPr lang="sv-SE" sz="2200" dirty="0" err="1"/>
              <a:t>atmosphere</a:t>
            </a:r>
            <a:r>
              <a:rPr lang="sv-SE" sz="2200" dirty="0"/>
              <a:t> </a:t>
            </a:r>
            <a:r>
              <a:rPr lang="sv-SE" sz="2200" dirty="0" err="1"/>
              <a:t>conditions</a:t>
            </a:r>
            <a:endParaRPr sz="2200" dirty="0"/>
          </a:p>
        </p:txBody>
      </p:sp>
      <p:sp>
        <p:nvSpPr>
          <p:cNvPr id="411" name="Google Shape;411;p23"/>
          <p:cNvSpPr txBox="1">
            <a:spLocks noGrp="1"/>
          </p:cNvSpPr>
          <p:nvPr>
            <p:ph type="sldNum" idx="12"/>
          </p:nvPr>
        </p:nvSpPr>
        <p:spPr>
          <a:xfrm>
            <a:off x="10989982" y="361657"/>
            <a:ext cx="738379" cy="26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16</a:t>
            </a:fld>
            <a:endParaRPr/>
          </a:p>
        </p:txBody>
      </p:sp>
      <p:pic>
        <p:nvPicPr>
          <p:cNvPr id="2" name="Google Shape;70;p2">
            <a:extLst>
              <a:ext uri="{FF2B5EF4-FFF2-40B4-BE49-F238E27FC236}">
                <a16:creationId xmlns:a16="http://schemas.microsoft.com/office/drawing/2014/main" id="{C18C893F-FA1E-8FEF-B900-A348237D60D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6326" y="6309579"/>
            <a:ext cx="767900" cy="355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D16AC1A7-BC35-0050-F5A0-13FE4BA95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277" y="2190068"/>
            <a:ext cx="6689049" cy="105249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AC8E8E90-F96C-EF2A-C568-38B9241E1D67}"/>
              </a:ext>
            </a:extLst>
          </p:cNvPr>
          <p:cNvSpPr txBox="1"/>
          <p:nvPr/>
        </p:nvSpPr>
        <p:spPr>
          <a:xfrm>
            <a:off x="7188181" y="1910192"/>
            <a:ext cx="2784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Distribution </a:t>
            </a:r>
            <a:r>
              <a:rPr lang="sv-SE" b="1" dirty="0" err="1"/>
              <a:t>of</a:t>
            </a:r>
            <a:r>
              <a:rPr lang="sv-SE" b="1" dirty="0"/>
              <a:t> a/c operations</a:t>
            </a:r>
          </a:p>
        </p:txBody>
      </p:sp>
      <p:pic>
        <p:nvPicPr>
          <p:cNvPr id="8" name="Google Shape;422;p24" descr="En bild som visar text&#10;&#10;Automatiskt genererad beskrivning">
            <a:extLst>
              <a:ext uri="{FF2B5EF4-FFF2-40B4-BE49-F238E27FC236}">
                <a16:creationId xmlns:a16="http://schemas.microsoft.com/office/drawing/2014/main" id="{457F69C3-15E8-7D36-F7DA-D9B2CBF0B88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3860" y="6130224"/>
            <a:ext cx="1627946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31D739DF-4AB0-E80A-A9A4-7DB897FAFE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175" y="3428342"/>
            <a:ext cx="5528212" cy="21621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3"/>
          <p:cNvSpPr txBox="1">
            <a:spLocks noGrp="1"/>
          </p:cNvSpPr>
          <p:nvPr>
            <p:ph type="title"/>
          </p:nvPr>
        </p:nvSpPr>
        <p:spPr>
          <a:xfrm>
            <a:off x="874712" y="999226"/>
            <a:ext cx="10853647" cy="831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sv-SE" dirty="0"/>
              <a:t>Emissions </a:t>
            </a:r>
            <a:r>
              <a:rPr lang="sv-SE" dirty="0" err="1"/>
              <a:t>Evaluation</a:t>
            </a:r>
            <a:endParaRPr dirty="0"/>
          </a:p>
        </p:txBody>
      </p:sp>
      <p:sp>
        <p:nvSpPr>
          <p:cNvPr id="410" name="Google Shape;410;p23"/>
          <p:cNvSpPr txBox="1">
            <a:spLocks noGrp="1"/>
          </p:cNvSpPr>
          <p:nvPr>
            <p:ph type="body" idx="1"/>
          </p:nvPr>
        </p:nvSpPr>
        <p:spPr>
          <a:xfrm>
            <a:off x="874712" y="1830357"/>
            <a:ext cx="10853647" cy="406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95300" indent="-342900"/>
            <a:r>
              <a:rPr lang="sv-SE" sz="2200" dirty="0"/>
              <a:t>Eurocontrol IMPACT</a:t>
            </a:r>
            <a:br>
              <a:rPr lang="sv-SE" sz="2200" dirty="0"/>
            </a:br>
            <a:endParaRPr lang="sv-SE" sz="2200" dirty="0"/>
          </a:p>
          <a:p>
            <a:pPr marL="495300" indent="-342900"/>
            <a:r>
              <a:rPr lang="sv-SE" sz="2200" dirty="0"/>
              <a:t>CO2, </a:t>
            </a:r>
            <a:r>
              <a:rPr lang="sv-SE" sz="2200" dirty="0" err="1"/>
              <a:t>NOx</a:t>
            </a:r>
            <a:r>
              <a:rPr lang="sv-SE" sz="2200" dirty="0"/>
              <a:t>, </a:t>
            </a:r>
            <a:r>
              <a:rPr lang="sv-SE" sz="2200" dirty="0" err="1"/>
              <a:t>SOx</a:t>
            </a:r>
            <a:r>
              <a:rPr lang="sv-SE" sz="2200" dirty="0"/>
              <a:t>, HC, CO</a:t>
            </a:r>
            <a:br>
              <a:rPr lang="sv-SE" sz="2200" dirty="0"/>
            </a:br>
            <a:endParaRPr lang="sv-SE" sz="2200" dirty="0"/>
          </a:p>
          <a:p>
            <a:pPr marL="495300" indent="-342900"/>
            <a:r>
              <a:rPr lang="sv-SE" sz="2200" dirty="0"/>
              <a:t>ANP data v2.3</a:t>
            </a:r>
            <a:br>
              <a:rPr lang="sv-SE" sz="2200" dirty="0"/>
            </a:br>
            <a:endParaRPr lang="sv-SE" sz="2200" dirty="0"/>
          </a:p>
          <a:p>
            <a:pPr marL="495300" indent="-342900"/>
            <a:r>
              <a:rPr lang="sv-SE" sz="2200" dirty="0"/>
              <a:t>BADA v3.15 and v4.2</a:t>
            </a:r>
            <a:br>
              <a:rPr lang="sv-SE" sz="2200" dirty="0"/>
            </a:br>
            <a:endParaRPr lang="sv-SE" sz="2200" dirty="0"/>
          </a:p>
          <a:p>
            <a:pPr marL="495300" indent="-342900"/>
            <a:r>
              <a:rPr lang="sv-SE" sz="2200" dirty="0"/>
              <a:t>Standard </a:t>
            </a:r>
            <a:r>
              <a:rPr lang="sv-SE" sz="2200" dirty="0" err="1"/>
              <a:t>atmosphere</a:t>
            </a:r>
            <a:r>
              <a:rPr lang="sv-SE" sz="2200" dirty="0"/>
              <a:t> </a:t>
            </a:r>
            <a:r>
              <a:rPr lang="sv-SE" sz="2200" dirty="0" err="1"/>
              <a:t>conditions</a:t>
            </a:r>
            <a:endParaRPr lang="sv-SE" sz="2200" dirty="0"/>
          </a:p>
          <a:p>
            <a:pPr marL="495300" indent="-342900"/>
            <a:endParaRPr lang="sv-SE" dirty="0"/>
          </a:p>
          <a:p>
            <a:pPr marL="228600" lvl="0" indent="-762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411" name="Google Shape;411;p23"/>
          <p:cNvSpPr txBox="1">
            <a:spLocks noGrp="1"/>
          </p:cNvSpPr>
          <p:nvPr>
            <p:ph type="sldNum" idx="12"/>
          </p:nvPr>
        </p:nvSpPr>
        <p:spPr>
          <a:xfrm>
            <a:off x="10989982" y="361657"/>
            <a:ext cx="738379" cy="26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17</a:t>
            </a:fld>
            <a:endParaRPr/>
          </a:p>
        </p:txBody>
      </p:sp>
      <p:pic>
        <p:nvPicPr>
          <p:cNvPr id="2" name="Google Shape;70;p2">
            <a:extLst>
              <a:ext uri="{FF2B5EF4-FFF2-40B4-BE49-F238E27FC236}">
                <a16:creationId xmlns:a16="http://schemas.microsoft.com/office/drawing/2014/main" id="{C18C893F-FA1E-8FEF-B900-A348237D60D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6326" y="6309579"/>
            <a:ext cx="767900" cy="355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422;p24" descr="En bild som visar text&#10;&#10;Automatiskt genererad beskrivning">
            <a:extLst>
              <a:ext uri="{FF2B5EF4-FFF2-40B4-BE49-F238E27FC236}">
                <a16:creationId xmlns:a16="http://schemas.microsoft.com/office/drawing/2014/main" id="{3AE66A1F-887B-852C-402F-41EACCC03C3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860" y="6130224"/>
            <a:ext cx="1627946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F795B264-8457-854C-4B4D-F5223F3187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3442" y="2495551"/>
            <a:ext cx="5663846" cy="222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14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3"/>
          <p:cNvSpPr txBox="1">
            <a:spLocks noGrp="1"/>
          </p:cNvSpPr>
          <p:nvPr>
            <p:ph type="title"/>
          </p:nvPr>
        </p:nvSpPr>
        <p:spPr>
          <a:xfrm>
            <a:off x="874712" y="999226"/>
            <a:ext cx="10853647" cy="831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sv-SE" dirty="0" err="1"/>
              <a:t>Fuel</a:t>
            </a:r>
            <a:r>
              <a:rPr lang="sv-SE" dirty="0"/>
              <a:t> </a:t>
            </a:r>
            <a:r>
              <a:rPr lang="sv-SE" dirty="0" err="1"/>
              <a:t>Evaluation</a:t>
            </a:r>
            <a:endParaRPr dirty="0"/>
          </a:p>
        </p:txBody>
      </p:sp>
      <p:sp>
        <p:nvSpPr>
          <p:cNvPr id="410" name="Google Shape;410;p23"/>
          <p:cNvSpPr txBox="1">
            <a:spLocks noGrp="1"/>
          </p:cNvSpPr>
          <p:nvPr>
            <p:ph type="body" idx="1"/>
          </p:nvPr>
        </p:nvSpPr>
        <p:spPr>
          <a:xfrm>
            <a:off x="874713" y="1830357"/>
            <a:ext cx="5442268" cy="406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95300" indent="-342900"/>
            <a:r>
              <a:rPr lang="sv-SE" sz="2200" dirty="0" err="1"/>
              <a:t>Fuel</a:t>
            </a:r>
            <a:r>
              <a:rPr lang="sv-SE" sz="2200" dirty="0"/>
              <a:t> </a:t>
            </a:r>
            <a:r>
              <a:rPr lang="sv-SE" sz="2200" dirty="0" err="1"/>
              <a:t>coefficient</a:t>
            </a:r>
            <a:r>
              <a:rPr lang="sv-SE" sz="2200" dirty="0"/>
              <a:t> </a:t>
            </a:r>
            <a:r>
              <a:rPr lang="sv-SE" sz="2200" dirty="0" err="1"/>
              <a:t>obtained</a:t>
            </a:r>
            <a:r>
              <a:rPr lang="sv-SE" sz="2200" dirty="0"/>
              <a:t> from the </a:t>
            </a:r>
            <a:r>
              <a:rPr lang="sv-SE" sz="2200" dirty="0" err="1"/>
              <a:t>thrust</a:t>
            </a:r>
            <a:r>
              <a:rPr lang="sv-SE" sz="2200" dirty="0"/>
              <a:t> </a:t>
            </a:r>
            <a:r>
              <a:rPr lang="sv-SE" sz="2200" dirty="0" err="1"/>
              <a:t>coefficient</a:t>
            </a:r>
            <a:br>
              <a:rPr lang="sv-SE" sz="2200" dirty="0"/>
            </a:br>
            <a:endParaRPr lang="sv-SE" sz="2200" dirty="0"/>
          </a:p>
          <a:p>
            <a:pPr marL="495300" indent="-342900"/>
            <a:r>
              <a:rPr lang="sv-SE" sz="2200" dirty="0" err="1"/>
              <a:t>Fuel</a:t>
            </a:r>
            <a:r>
              <a:rPr lang="sv-SE" sz="2200" dirty="0"/>
              <a:t> </a:t>
            </a:r>
            <a:r>
              <a:rPr lang="sv-SE" sz="2200" dirty="0" err="1"/>
              <a:t>flow</a:t>
            </a:r>
            <a:r>
              <a:rPr lang="sv-SE" sz="2200" dirty="0"/>
              <a:t> </a:t>
            </a:r>
            <a:r>
              <a:rPr lang="sv-SE" sz="2200" dirty="0" err="1"/>
              <a:t>calculated</a:t>
            </a:r>
            <a:r>
              <a:rPr lang="sv-SE" sz="2200" dirty="0"/>
              <a:t> </a:t>
            </a:r>
            <a:r>
              <a:rPr lang="sv-SE" sz="2200" dirty="0" err="1"/>
              <a:t>according</a:t>
            </a:r>
            <a:r>
              <a:rPr lang="sv-SE" sz="2200" dirty="0"/>
              <a:t> to BADA </a:t>
            </a:r>
            <a:r>
              <a:rPr lang="sv-SE" sz="2200" dirty="0" err="1"/>
              <a:t>formulas</a:t>
            </a:r>
            <a:endParaRPr lang="sv-SE" sz="2200" dirty="0"/>
          </a:p>
          <a:p>
            <a:pPr marL="228600" lvl="0" indent="-762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411" name="Google Shape;411;p23"/>
          <p:cNvSpPr txBox="1">
            <a:spLocks noGrp="1"/>
          </p:cNvSpPr>
          <p:nvPr>
            <p:ph type="sldNum" idx="12"/>
          </p:nvPr>
        </p:nvSpPr>
        <p:spPr>
          <a:xfrm>
            <a:off x="10989982" y="361657"/>
            <a:ext cx="738379" cy="26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18</a:t>
            </a:fld>
            <a:endParaRPr/>
          </a:p>
        </p:txBody>
      </p:sp>
      <p:pic>
        <p:nvPicPr>
          <p:cNvPr id="2" name="Google Shape;70;p2">
            <a:extLst>
              <a:ext uri="{FF2B5EF4-FFF2-40B4-BE49-F238E27FC236}">
                <a16:creationId xmlns:a16="http://schemas.microsoft.com/office/drawing/2014/main" id="{C18C893F-FA1E-8FEF-B900-A348237D60D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6326" y="6309579"/>
            <a:ext cx="767900" cy="355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22;p24" descr="En bild som visar text&#10;&#10;Automatiskt genererad beskrivning">
            <a:extLst>
              <a:ext uri="{FF2B5EF4-FFF2-40B4-BE49-F238E27FC236}">
                <a16:creationId xmlns:a16="http://schemas.microsoft.com/office/drawing/2014/main" id="{1F4C1E10-FC68-AA2D-9358-695AA84B955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860" y="6130224"/>
            <a:ext cx="1627946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88E08C7D-662D-93F4-AA87-1941A040DE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6981" y="2594813"/>
            <a:ext cx="5502980" cy="217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32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>
            <a:spLocks noGrp="1"/>
          </p:cNvSpPr>
          <p:nvPr>
            <p:ph type="sldNum" idx="12"/>
          </p:nvPr>
        </p:nvSpPr>
        <p:spPr>
          <a:xfrm>
            <a:off x="10989982" y="361657"/>
            <a:ext cx="738379" cy="26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19</a:t>
            </a:fld>
            <a:endParaRPr/>
          </a:p>
        </p:txBody>
      </p:sp>
      <p:pic>
        <p:nvPicPr>
          <p:cNvPr id="70" name="Google Shape;70;p2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6326" y="6309579"/>
            <a:ext cx="767900" cy="355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422;p24" descr="En bild som visar text&#10;&#10;Automatiskt genererad beskrivning">
            <a:extLst>
              <a:ext uri="{FF2B5EF4-FFF2-40B4-BE49-F238E27FC236}">
                <a16:creationId xmlns:a16="http://schemas.microsoft.com/office/drawing/2014/main" id="{A87F1546-E71C-E206-80BC-25AFB0CBA76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860" y="6130224"/>
            <a:ext cx="1627946" cy="5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FE7B4D0C-6BE8-724A-2F26-7D3A09357654}"/>
              </a:ext>
            </a:extLst>
          </p:cNvPr>
          <p:cNvSpPr txBox="1"/>
          <p:nvPr/>
        </p:nvSpPr>
        <p:spPr>
          <a:xfrm>
            <a:off x="5235892" y="2721114"/>
            <a:ext cx="1720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lang="sv-SE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576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>
            <a:spLocks noGrp="1"/>
          </p:cNvSpPr>
          <p:nvPr>
            <p:ph type="sldNum" idx="12"/>
          </p:nvPr>
        </p:nvSpPr>
        <p:spPr>
          <a:xfrm>
            <a:off x="10989982" y="361657"/>
            <a:ext cx="738379" cy="26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2</a:t>
            </a:fld>
            <a:endParaRPr/>
          </a:p>
        </p:txBody>
      </p:sp>
      <p:pic>
        <p:nvPicPr>
          <p:cNvPr id="70" name="Google Shape;70;p2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6326" y="6309579"/>
            <a:ext cx="767900" cy="355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422;p24" descr="En bild som visar text&#10;&#10;Automatiskt genererad beskrivning">
            <a:extLst>
              <a:ext uri="{FF2B5EF4-FFF2-40B4-BE49-F238E27FC236}">
                <a16:creationId xmlns:a16="http://schemas.microsoft.com/office/drawing/2014/main" id="{A87F1546-E71C-E206-80BC-25AFB0CBA76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860" y="6130224"/>
            <a:ext cx="1627946" cy="5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FE7B4D0C-6BE8-724A-2F26-7D3A09357654}"/>
              </a:ext>
            </a:extLst>
          </p:cNvPr>
          <p:cNvSpPr txBox="1"/>
          <p:nvPr/>
        </p:nvSpPr>
        <p:spPr>
          <a:xfrm>
            <a:off x="2983230" y="2721114"/>
            <a:ext cx="6225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r>
              <a:rPr lang="sv-SE" sz="40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sv-SE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  <a:endParaRPr lang="sv-SE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594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3"/>
          <p:cNvSpPr txBox="1">
            <a:spLocks noGrp="1"/>
          </p:cNvSpPr>
          <p:nvPr>
            <p:ph type="title"/>
          </p:nvPr>
        </p:nvSpPr>
        <p:spPr>
          <a:xfrm>
            <a:off x="874712" y="999226"/>
            <a:ext cx="10853647" cy="831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sv-SE" dirty="0" err="1"/>
              <a:t>Noise</a:t>
            </a:r>
            <a:r>
              <a:rPr lang="sv-SE" dirty="0"/>
              <a:t> – </a:t>
            </a:r>
            <a:r>
              <a:rPr lang="sv-SE" dirty="0" err="1"/>
              <a:t>Overview</a:t>
            </a:r>
            <a:r>
              <a:rPr lang="sv-SE" dirty="0"/>
              <a:t> </a:t>
            </a:r>
            <a:endParaRPr dirty="0"/>
          </a:p>
        </p:txBody>
      </p:sp>
      <p:sp>
        <p:nvSpPr>
          <p:cNvPr id="410" name="Google Shape;410;p23"/>
          <p:cNvSpPr txBox="1">
            <a:spLocks noGrp="1"/>
          </p:cNvSpPr>
          <p:nvPr>
            <p:ph type="body" idx="1"/>
          </p:nvPr>
        </p:nvSpPr>
        <p:spPr>
          <a:xfrm>
            <a:off x="874712" y="1830357"/>
            <a:ext cx="10853647" cy="406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95300" indent="-342900"/>
            <a:r>
              <a:rPr lang="sv-SE" sz="2200" dirty="0"/>
              <a:t>30 dB to 55 dB </a:t>
            </a:r>
            <a:r>
              <a:rPr lang="sv-SE" sz="2200" dirty="0" err="1"/>
              <a:t>considered</a:t>
            </a:r>
            <a:endParaRPr lang="sv-SE" sz="2200" dirty="0"/>
          </a:p>
          <a:p>
            <a:pPr marL="495300" indent="-342900"/>
            <a:endParaRPr lang="sv-SE" sz="2200" dirty="0"/>
          </a:p>
          <a:p>
            <a:pPr marL="495300" indent="-342900"/>
            <a:r>
              <a:rPr lang="sv-SE" sz="2200" dirty="0"/>
              <a:t>&gt;55 dB </a:t>
            </a:r>
            <a:r>
              <a:rPr lang="sv-SE" sz="2200" dirty="0" err="1"/>
              <a:t>mostly</a:t>
            </a:r>
            <a:r>
              <a:rPr lang="sv-SE" sz="2200" dirty="0"/>
              <a:t> </a:t>
            </a:r>
            <a:r>
              <a:rPr lang="sv-SE" sz="2200" dirty="0" err="1"/>
              <a:t>coincides</a:t>
            </a:r>
            <a:r>
              <a:rPr lang="sv-SE" sz="2200" dirty="0"/>
              <a:t> </a:t>
            </a:r>
            <a:r>
              <a:rPr lang="sv-SE" sz="2200" dirty="0" err="1"/>
              <a:t>with</a:t>
            </a:r>
            <a:r>
              <a:rPr lang="sv-SE" sz="2200" dirty="0"/>
              <a:t> final app.</a:t>
            </a:r>
          </a:p>
          <a:p>
            <a:pPr marL="495300" indent="-342900"/>
            <a:endParaRPr lang="sv-SE" sz="2200" dirty="0"/>
          </a:p>
          <a:p>
            <a:pPr marL="495300" indent="-342900"/>
            <a:r>
              <a:rPr lang="sv-SE" sz="2200" dirty="0" err="1"/>
              <a:t>Noise</a:t>
            </a:r>
            <a:r>
              <a:rPr lang="sv-SE" sz="2200" dirty="0"/>
              <a:t> </a:t>
            </a:r>
            <a:r>
              <a:rPr lang="sv-SE" sz="2200" dirty="0" err="1"/>
              <a:t>decrease</a:t>
            </a:r>
            <a:r>
              <a:rPr lang="sv-SE" sz="2200" dirty="0"/>
              <a:t> at all </a:t>
            </a:r>
            <a:r>
              <a:rPr lang="sv-SE" sz="2200" dirty="0" err="1"/>
              <a:t>levels</a:t>
            </a:r>
            <a:r>
              <a:rPr lang="sv-SE" sz="2200" dirty="0"/>
              <a:t> </a:t>
            </a:r>
            <a:r>
              <a:rPr lang="sv-SE" sz="2200" dirty="0" err="1"/>
              <a:t>observed</a:t>
            </a:r>
            <a:endParaRPr lang="sv-SE" sz="2200" dirty="0"/>
          </a:p>
          <a:p>
            <a:pPr marL="495300" indent="-342900"/>
            <a:endParaRPr lang="sv-SE" dirty="0"/>
          </a:p>
          <a:p>
            <a:pPr marL="495300" indent="-342900"/>
            <a:endParaRPr dirty="0"/>
          </a:p>
        </p:txBody>
      </p:sp>
      <p:sp>
        <p:nvSpPr>
          <p:cNvPr id="411" name="Google Shape;411;p23"/>
          <p:cNvSpPr txBox="1">
            <a:spLocks noGrp="1"/>
          </p:cNvSpPr>
          <p:nvPr>
            <p:ph type="sldNum" idx="12"/>
          </p:nvPr>
        </p:nvSpPr>
        <p:spPr>
          <a:xfrm>
            <a:off x="10989982" y="361657"/>
            <a:ext cx="738379" cy="26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20</a:t>
            </a:fld>
            <a:endParaRPr/>
          </a:p>
        </p:txBody>
      </p:sp>
      <p:pic>
        <p:nvPicPr>
          <p:cNvPr id="2" name="Google Shape;70;p2">
            <a:extLst>
              <a:ext uri="{FF2B5EF4-FFF2-40B4-BE49-F238E27FC236}">
                <a16:creationId xmlns:a16="http://schemas.microsoft.com/office/drawing/2014/main" id="{C18C893F-FA1E-8FEF-B900-A348237D60D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6326" y="6309579"/>
            <a:ext cx="767900" cy="355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22;p24" descr="En bild som visar text&#10;&#10;Automatiskt genererad beskrivning">
            <a:extLst>
              <a:ext uri="{FF2B5EF4-FFF2-40B4-BE49-F238E27FC236}">
                <a16:creationId xmlns:a16="http://schemas.microsoft.com/office/drawing/2014/main" id="{23996826-591C-4E19-457D-B5273B18DB6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860" y="6130224"/>
            <a:ext cx="1627946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F9CD8127-BA6B-149B-4AE1-F370DB042E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7980" y="3660920"/>
            <a:ext cx="5252606" cy="178247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665A1B27-FE44-65C1-7A3F-9F560EC131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9890" y="1830357"/>
            <a:ext cx="5168786" cy="1377311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21583A9B-2C1F-0C0B-E324-E869701CAC62}"/>
              </a:ext>
            </a:extLst>
          </p:cNvPr>
          <p:cNvSpPr txBox="1"/>
          <p:nvPr/>
        </p:nvSpPr>
        <p:spPr>
          <a:xfrm>
            <a:off x="8393403" y="3353143"/>
            <a:ext cx="2965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/>
              <a:t>Additional</a:t>
            </a:r>
            <a:r>
              <a:rPr lang="sv-SE" b="1" dirty="0"/>
              <a:t> </a:t>
            </a:r>
            <a:r>
              <a:rPr lang="sv-SE" b="1" dirty="0" err="1"/>
              <a:t>exposed</a:t>
            </a:r>
            <a:r>
              <a:rPr lang="sv-SE" b="1" dirty="0"/>
              <a:t> areas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EB60EC69-0688-8227-2B14-13B8AE0ECD58}"/>
              </a:ext>
            </a:extLst>
          </p:cNvPr>
          <p:cNvSpPr txBox="1"/>
          <p:nvPr/>
        </p:nvSpPr>
        <p:spPr>
          <a:xfrm>
            <a:off x="8543962" y="1565103"/>
            <a:ext cx="2965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Areas </a:t>
            </a:r>
            <a:r>
              <a:rPr lang="sv-SE" b="1" dirty="0" err="1"/>
              <a:t>covered</a:t>
            </a:r>
            <a:r>
              <a:rPr lang="sv-SE" b="1" dirty="0"/>
              <a:t> (km</a:t>
            </a:r>
            <a:r>
              <a:rPr lang="sv-SE" b="1" baseline="30000" dirty="0"/>
              <a:t>2</a:t>
            </a:r>
            <a:r>
              <a:rPr lang="sv-SE" b="1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467917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3"/>
          <p:cNvSpPr txBox="1">
            <a:spLocks noGrp="1"/>
          </p:cNvSpPr>
          <p:nvPr>
            <p:ph type="title"/>
          </p:nvPr>
        </p:nvSpPr>
        <p:spPr>
          <a:xfrm>
            <a:off x="874712" y="999226"/>
            <a:ext cx="10853647" cy="831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sv-SE" dirty="0" err="1"/>
              <a:t>Noise</a:t>
            </a:r>
            <a:r>
              <a:rPr lang="sv-SE" dirty="0"/>
              <a:t> – Arlanda</a:t>
            </a:r>
            <a:endParaRPr dirty="0"/>
          </a:p>
        </p:txBody>
      </p:sp>
      <p:sp>
        <p:nvSpPr>
          <p:cNvPr id="410" name="Google Shape;410;p23"/>
          <p:cNvSpPr txBox="1">
            <a:spLocks noGrp="1"/>
          </p:cNvSpPr>
          <p:nvPr>
            <p:ph type="body" idx="1"/>
          </p:nvPr>
        </p:nvSpPr>
        <p:spPr>
          <a:xfrm>
            <a:off x="874712" y="1830357"/>
            <a:ext cx="10853647" cy="406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2400" indent="0">
              <a:buNone/>
            </a:pPr>
            <a:endParaRPr dirty="0"/>
          </a:p>
        </p:txBody>
      </p:sp>
      <p:sp>
        <p:nvSpPr>
          <p:cNvPr id="411" name="Google Shape;411;p23"/>
          <p:cNvSpPr txBox="1">
            <a:spLocks noGrp="1"/>
          </p:cNvSpPr>
          <p:nvPr>
            <p:ph type="sldNum" idx="12"/>
          </p:nvPr>
        </p:nvSpPr>
        <p:spPr>
          <a:xfrm>
            <a:off x="10989982" y="361657"/>
            <a:ext cx="738379" cy="26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21</a:t>
            </a:fld>
            <a:endParaRPr/>
          </a:p>
        </p:txBody>
      </p:sp>
      <p:pic>
        <p:nvPicPr>
          <p:cNvPr id="2" name="Google Shape;70;p2">
            <a:extLst>
              <a:ext uri="{FF2B5EF4-FFF2-40B4-BE49-F238E27FC236}">
                <a16:creationId xmlns:a16="http://schemas.microsoft.com/office/drawing/2014/main" id="{C18C893F-FA1E-8FEF-B900-A348237D60D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6326" y="6309579"/>
            <a:ext cx="767900" cy="355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22;p24" descr="En bild som visar text&#10;&#10;Automatiskt genererad beskrivning">
            <a:extLst>
              <a:ext uri="{FF2B5EF4-FFF2-40B4-BE49-F238E27FC236}">
                <a16:creationId xmlns:a16="http://schemas.microsoft.com/office/drawing/2014/main" id="{C4B9B6CD-3D8B-ACED-90E0-059097838CE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860" y="6130224"/>
            <a:ext cx="1627946" cy="576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26B95767-A013-2363-40CF-C94836699E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772370"/>
              </p:ext>
            </p:extLst>
          </p:nvPr>
        </p:nvGraphicFramePr>
        <p:xfrm>
          <a:off x="1352113" y="2888510"/>
          <a:ext cx="3748326" cy="1584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14726">
                  <a:extLst>
                    <a:ext uri="{9D8B030D-6E8A-4147-A177-3AD203B41FA5}">
                      <a16:colId xmlns:a16="http://schemas.microsoft.com/office/drawing/2014/main" val="1952585584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491853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2000" dirty="0" err="1"/>
                        <a:t>Noise</a:t>
                      </a:r>
                      <a:r>
                        <a:rPr lang="sv-SE" sz="2000" dirty="0"/>
                        <a:t> </a:t>
                      </a:r>
                      <a:r>
                        <a:rPr lang="sv-SE" sz="2000" dirty="0" err="1"/>
                        <a:t>level</a:t>
                      </a:r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 err="1"/>
                        <a:t>Additional</a:t>
                      </a:r>
                      <a:r>
                        <a:rPr lang="sv-SE" sz="2000" dirty="0"/>
                        <a:t> 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949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dirty="0"/>
                        <a:t>35 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847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dirty="0"/>
                        <a:t>40 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/>
                        <a:t>45%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238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dirty="0"/>
                        <a:t>45 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777842"/>
                  </a:ext>
                </a:extLst>
              </a:tr>
            </a:tbl>
          </a:graphicData>
        </a:graphic>
      </p:graphicFrame>
      <p:sp>
        <p:nvSpPr>
          <p:cNvPr id="8" name="textruta 7">
            <a:extLst>
              <a:ext uri="{FF2B5EF4-FFF2-40B4-BE49-F238E27FC236}">
                <a16:creationId xmlns:a16="http://schemas.microsoft.com/office/drawing/2014/main" id="{4DB17DB3-7BD4-1900-B241-70717530E97C}"/>
              </a:ext>
            </a:extLst>
          </p:cNvPr>
          <p:cNvSpPr txBox="1"/>
          <p:nvPr/>
        </p:nvSpPr>
        <p:spPr>
          <a:xfrm>
            <a:off x="6594359" y="1667867"/>
            <a:ext cx="1488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err="1"/>
              <a:t>Actual</a:t>
            </a:r>
            <a:endParaRPr lang="sv-SE" sz="1600" b="1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0F935448-FBED-B003-AC0B-E0DC2E14D40E}"/>
              </a:ext>
            </a:extLst>
          </p:cNvPr>
          <p:cNvSpPr txBox="1"/>
          <p:nvPr/>
        </p:nvSpPr>
        <p:spPr>
          <a:xfrm>
            <a:off x="9690193" y="1667867"/>
            <a:ext cx="1488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CDO</a:t>
            </a:r>
          </a:p>
        </p:txBody>
      </p:sp>
      <p:pic>
        <p:nvPicPr>
          <p:cNvPr id="4" name="Bildobjekt 3" descr="En bild som visar karta&#10;&#10;Automatiskt genererad beskrivning">
            <a:extLst>
              <a:ext uri="{FF2B5EF4-FFF2-40B4-BE49-F238E27FC236}">
                <a16:creationId xmlns:a16="http://schemas.microsoft.com/office/drawing/2014/main" id="{DC04C002-10E3-23D1-4AF1-66749AFB6D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4163" y="1970021"/>
            <a:ext cx="3075171" cy="3240000"/>
          </a:xfrm>
          <a:prstGeom prst="rect">
            <a:avLst/>
          </a:prstGeom>
        </p:spPr>
      </p:pic>
      <p:pic>
        <p:nvPicPr>
          <p:cNvPr id="11" name="Bildobjekt 10" descr="En bild som visar karta&#10;&#10;Automatiskt genererad beskrivning">
            <a:extLst>
              <a:ext uri="{FF2B5EF4-FFF2-40B4-BE49-F238E27FC236}">
                <a16:creationId xmlns:a16="http://schemas.microsoft.com/office/drawing/2014/main" id="{289FD14D-3119-56D4-32EF-CC2BDB1607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3758" y="1970021"/>
            <a:ext cx="3090176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03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3"/>
          <p:cNvSpPr txBox="1">
            <a:spLocks noGrp="1"/>
          </p:cNvSpPr>
          <p:nvPr>
            <p:ph type="title"/>
          </p:nvPr>
        </p:nvSpPr>
        <p:spPr>
          <a:xfrm>
            <a:off x="874712" y="999226"/>
            <a:ext cx="10853647" cy="831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sv-SE" dirty="0" err="1"/>
              <a:t>Noise</a:t>
            </a:r>
            <a:r>
              <a:rPr lang="sv-SE" dirty="0"/>
              <a:t> – </a:t>
            </a:r>
            <a:r>
              <a:rPr lang="sv-SE" dirty="0" err="1"/>
              <a:t>Vienna</a:t>
            </a:r>
            <a:r>
              <a:rPr lang="sv-SE" dirty="0"/>
              <a:t> </a:t>
            </a:r>
            <a:endParaRPr dirty="0"/>
          </a:p>
        </p:txBody>
      </p:sp>
      <p:sp>
        <p:nvSpPr>
          <p:cNvPr id="410" name="Google Shape;410;p23"/>
          <p:cNvSpPr txBox="1">
            <a:spLocks noGrp="1"/>
          </p:cNvSpPr>
          <p:nvPr>
            <p:ph type="body" idx="1"/>
          </p:nvPr>
        </p:nvSpPr>
        <p:spPr>
          <a:xfrm>
            <a:off x="874712" y="1830357"/>
            <a:ext cx="10853647" cy="406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2400" indent="0">
              <a:buNone/>
            </a:pPr>
            <a:endParaRPr dirty="0"/>
          </a:p>
        </p:txBody>
      </p:sp>
      <p:sp>
        <p:nvSpPr>
          <p:cNvPr id="411" name="Google Shape;411;p23"/>
          <p:cNvSpPr txBox="1">
            <a:spLocks noGrp="1"/>
          </p:cNvSpPr>
          <p:nvPr>
            <p:ph type="sldNum" idx="12"/>
          </p:nvPr>
        </p:nvSpPr>
        <p:spPr>
          <a:xfrm>
            <a:off x="10989982" y="361657"/>
            <a:ext cx="738379" cy="26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22</a:t>
            </a:fld>
            <a:endParaRPr/>
          </a:p>
        </p:txBody>
      </p:sp>
      <p:pic>
        <p:nvPicPr>
          <p:cNvPr id="2" name="Google Shape;70;p2">
            <a:extLst>
              <a:ext uri="{FF2B5EF4-FFF2-40B4-BE49-F238E27FC236}">
                <a16:creationId xmlns:a16="http://schemas.microsoft.com/office/drawing/2014/main" id="{C18C893F-FA1E-8FEF-B900-A348237D60D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6326" y="6309579"/>
            <a:ext cx="767900" cy="355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22;p24" descr="En bild som visar text&#10;&#10;Automatiskt genererad beskrivning">
            <a:extLst>
              <a:ext uri="{FF2B5EF4-FFF2-40B4-BE49-F238E27FC236}">
                <a16:creationId xmlns:a16="http://schemas.microsoft.com/office/drawing/2014/main" id="{0503975A-580C-5417-C2E0-3332C94A0CB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860" y="6130224"/>
            <a:ext cx="1627946" cy="576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ell 7">
            <a:extLst>
              <a:ext uri="{FF2B5EF4-FFF2-40B4-BE49-F238E27FC236}">
                <a16:creationId xmlns:a16="http://schemas.microsoft.com/office/drawing/2014/main" id="{94BB13F5-CC02-D3C6-DBC3-C45929A8F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702111"/>
              </p:ext>
            </p:extLst>
          </p:nvPr>
        </p:nvGraphicFramePr>
        <p:xfrm>
          <a:off x="1346707" y="2898598"/>
          <a:ext cx="3748326" cy="1584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14726">
                  <a:extLst>
                    <a:ext uri="{9D8B030D-6E8A-4147-A177-3AD203B41FA5}">
                      <a16:colId xmlns:a16="http://schemas.microsoft.com/office/drawing/2014/main" val="1952585584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491853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2000" dirty="0" err="1"/>
                        <a:t>Noise</a:t>
                      </a:r>
                      <a:r>
                        <a:rPr lang="sv-SE" sz="2000" dirty="0"/>
                        <a:t> </a:t>
                      </a:r>
                      <a:r>
                        <a:rPr lang="sv-SE" sz="2000" dirty="0" err="1"/>
                        <a:t>level</a:t>
                      </a:r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 err="1"/>
                        <a:t>Additional</a:t>
                      </a:r>
                      <a:r>
                        <a:rPr lang="sv-SE" sz="2000" dirty="0"/>
                        <a:t> 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949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dirty="0"/>
                        <a:t>45 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/>
                        <a:t>38%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847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dirty="0"/>
                        <a:t>50 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/>
                        <a:t>38%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238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dirty="0"/>
                        <a:t>55 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777842"/>
                  </a:ext>
                </a:extLst>
              </a:tr>
            </a:tbl>
          </a:graphicData>
        </a:graphic>
      </p:graphicFrame>
      <p:sp>
        <p:nvSpPr>
          <p:cNvPr id="9" name="textruta 8">
            <a:extLst>
              <a:ext uri="{FF2B5EF4-FFF2-40B4-BE49-F238E27FC236}">
                <a16:creationId xmlns:a16="http://schemas.microsoft.com/office/drawing/2014/main" id="{564B663C-DA29-88D9-4A02-54EF7C5A2EE2}"/>
              </a:ext>
            </a:extLst>
          </p:cNvPr>
          <p:cNvSpPr txBox="1"/>
          <p:nvPr/>
        </p:nvSpPr>
        <p:spPr>
          <a:xfrm>
            <a:off x="6594359" y="1667867"/>
            <a:ext cx="1488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err="1"/>
              <a:t>Actual</a:t>
            </a:r>
            <a:endParaRPr lang="sv-SE" sz="1600" b="1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726516E3-2F63-3B78-4001-5D8910D77B9A}"/>
              </a:ext>
            </a:extLst>
          </p:cNvPr>
          <p:cNvSpPr txBox="1"/>
          <p:nvPr/>
        </p:nvSpPr>
        <p:spPr>
          <a:xfrm>
            <a:off x="9690193" y="1667867"/>
            <a:ext cx="1488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CDO</a:t>
            </a:r>
          </a:p>
        </p:txBody>
      </p:sp>
      <p:pic>
        <p:nvPicPr>
          <p:cNvPr id="5" name="Bildobjekt 4" descr="En bild som visar karta&#10;&#10;Automatiskt genererad beskrivning">
            <a:extLst>
              <a:ext uri="{FF2B5EF4-FFF2-40B4-BE49-F238E27FC236}">
                <a16:creationId xmlns:a16="http://schemas.microsoft.com/office/drawing/2014/main" id="{D492B9C4-5793-5583-ADA9-641BEB838A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7028" y="1992847"/>
            <a:ext cx="2886959" cy="3240000"/>
          </a:xfrm>
          <a:prstGeom prst="rect">
            <a:avLst/>
          </a:prstGeom>
        </p:spPr>
      </p:pic>
      <p:pic>
        <p:nvPicPr>
          <p:cNvPr id="11" name="Bildobjekt 10" descr="En bild som visar karta&#10;&#10;Automatiskt genererad beskrivning">
            <a:extLst>
              <a:ext uri="{FF2B5EF4-FFF2-40B4-BE49-F238E27FC236}">
                <a16:creationId xmlns:a16="http://schemas.microsoft.com/office/drawing/2014/main" id="{27E65C3E-97C5-E611-08B0-38F511BAF1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9452" y="2006421"/>
            <a:ext cx="2867456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77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3"/>
          <p:cNvSpPr txBox="1">
            <a:spLocks noGrp="1"/>
          </p:cNvSpPr>
          <p:nvPr>
            <p:ph type="title"/>
          </p:nvPr>
        </p:nvSpPr>
        <p:spPr>
          <a:xfrm>
            <a:off x="874712" y="999226"/>
            <a:ext cx="10853647" cy="831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sv-SE" dirty="0" err="1"/>
              <a:t>Noise</a:t>
            </a:r>
            <a:r>
              <a:rPr lang="sv-SE" dirty="0"/>
              <a:t> – Dublin </a:t>
            </a:r>
            <a:endParaRPr dirty="0"/>
          </a:p>
        </p:txBody>
      </p:sp>
      <p:sp>
        <p:nvSpPr>
          <p:cNvPr id="410" name="Google Shape;410;p23"/>
          <p:cNvSpPr txBox="1">
            <a:spLocks noGrp="1"/>
          </p:cNvSpPr>
          <p:nvPr>
            <p:ph type="body" idx="1"/>
          </p:nvPr>
        </p:nvSpPr>
        <p:spPr>
          <a:xfrm>
            <a:off x="874712" y="1830357"/>
            <a:ext cx="10853647" cy="406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2400" indent="0">
              <a:buNone/>
            </a:pPr>
            <a:endParaRPr dirty="0"/>
          </a:p>
        </p:txBody>
      </p:sp>
      <p:sp>
        <p:nvSpPr>
          <p:cNvPr id="411" name="Google Shape;411;p23"/>
          <p:cNvSpPr txBox="1">
            <a:spLocks noGrp="1"/>
          </p:cNvSpPr>
          <p:nvPr>
            <p:ph type="sldNum" idx="12"/>
          </p:nvPr>
        </p:nvSpPr>
        <p:spPr>
          <a:xfrm>
            <a:off x="10989982" y="361657"/>
            <a:ext cx="738379" cy="26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23</a:t>
            </a:fld>
            <a:endParaRPr/>
          </a:p>
        </p:txBody>
      </p:sp>
      <p:pic>
        <p:nvPicPr>
          <p:cNvPr id="2" name="Google Shape;70;p2">
            <a:extLst>
              <a:ext uri="{FF2B5EF4-FFF2-40B4-BE49-F238E27FC236}">
                <a16:creationId xmlns:a16="http://schemas.microsoft.com/office/drawing/2014/main" id="{C18C893F-FA1E-8FEF-B900-A348237D60D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6326" y="6309579"/>
            <a:ext cx="767900" cy="355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22;p24" descr="En bild som visar text&#10;&#10;Automatiskt genererad beskrivning">
            <a:extLst>
              <a:ext uri="{FF2B5EF4-FFF2-40B4-BE49-F238E27FC236}">
                <a16:creationId xmlns:a16="http://schemas.microsoft.com/office/drawing/2014/main" id="{23996826-591C-4E19-457D-B5273B18DB6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860" y="6130224"/>
            <a:ext cx="1627946" cy="576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ell 7">
            <a:extLst>
              <a:ext uri="{FF2B5EF4-FFF2-40B4-BE49-F238E27FC236}">
                <a16:creationId xmlns:a16="http://schemas.microsoft.com/office/drawing/2014/main" id="{61E589D4-1D95-235C-EAF0-2649E1F3FB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571465"/>
              </p:ext>
            </p:extLst>
          </p:nvPr>
        </p:nvGraphicFramePr>
        <p:xfrm>
          <a:off x="1366599" y="2884222"/>
          <a:ext cx="3748326" cy="1584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14726">
                  <a:extLst>
                    <a:ext uri="{9D8B030D-6E8A-4147-A177-3AD203B41FA5}">
                      <a16:colId xmlns:a16="http://schemas.microsoft.com/office/drawing/2014/main" val="1952585584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491853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2000" dirty="0" err="1"/>
                        <a:t>Noise</a:t>
                      </a:r>
                      <a:r>
                        <a:rPr lang="sv-SE" sz="2000" dirty="0"/>
                        <a:t> </a:t>
                      </a:r>
                      <a:r>
                        <a:rPr lang="sv-SE" sz="2000" dirty="0" err="1"/>
                        <a:t>level</a:t>
                      </a:r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 err="1"/>
                        <a:t>Additional</a:t>
                      </a:r>
                      <a:r>
                        <a:rPr lang="sv-SE" sz="2000" dirty="0"/>
                        <a:t> 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949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dirty="0"/>
                        <a:t>40 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847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dirty="0"/>
                        <a:t>45 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/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238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dirty="0"/>
                        <a:t>50 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/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777842"/>
                  </a:ext>
                </a:extLst>
              </a:tr>
            </a:tbl>
          </a:graphicData>
        </a:graphic>
      </p:graphicFrame>
      <p:pic>
        <p:nvPicPr>
          <p:cNvPr id="4" name="Bildobjekt 3" descr="En bild som visar karta&#10;&#10;Automatiskt genererad beskrivning">
            <a:extLst>
              <a:ext uri="{FF2B5EF4-FFF2-40B4-BE49-F238E27FC236}">
                <a16:creationId xmlns:a16="http://schemas.microsoft.com/office/drawing/2014/main" id="{5F8CCDEF-8532-0A93-5106-C768E29E98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6812" y="2006421"/>
            <a:ext cx="3010378" cy="302400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73B63DB1-FFFC-9AFA-35C5-130B388A8A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4227" y="2006421"/>
            <a:ext cx="2957095" cy="3024000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B8940F29-464C-4B78-E122-C85CA4971066}"/>
              </a:ext>
            </a:extLst>
          </p:cNvPr>
          <p:cNvSpPr txBox="1"/>
          <p:nvPr/>
        </p:nvSpPr>
        <p:spPr>
          <a:xfrm>
            <a:off x="6594359" y="1667867"/>
            <a:ext cx="1488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err="1"/>
              <a:t>Actual</a:t>
            </a:r>
            <a:endParaRPr lang="sv-SE" sz="1600" b="1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1EDCA787-AE4F-F484-62C7-C8ED4539515B}"/>
              </a:ext>
            </a:extLst>
          </p:cNvPr>
          <p:cNvSpPr txBox="1"/>
          <p:nvPr/>
        </p:nvSpPr>
        <p:spPr>
          <a:xfrm>
            <a:off x="9690193" y="1667867"/>
            <a:ext cx="1488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CDO</a:t>
            </a:r>
          </a:p>
        </p:txBody>
      </p:sp>
    </p:spTree>
    <p:extLst>
      <p:ext uri="{BB962C8B-B14F-4D97-AF65-F5344CB8AC3E}">
        <p14:creationId xmlns:p14="http://schemas.microsoft.com/office/powerpoint/2010/main" val="3789903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3"/>
          <p:cNvSpPr txBox="1">
            <a:spLocks noGrp="1"/>
          </p:cNvSpPr>
          <p:nvPr>
            <p:ph type="title"/>
          </p:nvPr>
        </p:nvSpPr>
        <p:spPr>
          <a:xfrm>
            <a:off x="874712" y="999226"/>
            <a:ext cx="10853647" cy="831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sv-SE" dirty="0"/>
              <a:t>Emissions and </a:t>
            </a:r>
            <a:r>
              <a:rPr lang="sv-SE" dirty="0" err="1"/>
              <a:t>fuel</a:t>
            </a:r>
            <a:endParaRPr dirty="0"/>
          </a:p>
        </p:txBody>
      </p:sp>
      <p:sp>
        <p:nvSpPr>
          <p:cNvPr id="410" name="Google Shape;410;p23"/>
          <p:cNvSpPr txBox="1">
            <a:spLocks noGrp="1"/>
          </p:cNvSpPr>
          <p:nvPr>
            <p:ph type="body" idx="1"/>
          </p:nvPr>
        </p:nvSpPr>
        <p:spPr>
          <a:xfrm>
            <a:off x="874712" y="1830357"/>
            <a:ext cx="10853647" cy="406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95300" indent="-342900"/>
            <a:r>
              <a:rPr lang="sv-SE" sz="2200" dirty="0" err="1"/>
              <a:t>Reduced</a:t>
            </a:r>
            <a:r>
              <a:rPr lang="sv-SE" sz="2200" dirty="0"/>
              <a:t> </a:t>
            </a:r>
            <a:r>
              <a:rPr lang="sv-SE" sz="2200" dirty="0" err="1"/>
              <a:t>fuel</a:t>
            </a:r>
            <a:r>
              <a:rPr lang="sv-SE" sz="2200" dirty="0"/>
              <a:t> </a:t>
            </a:r>
            <a:r>
              <a:rPr lang="sv-SE" sz="2200" dirty="0" err="1"/>
              <a:t>burn</a:t>
            </a:r>
            <a:r>
              <a:rPr lang="sv-SE" sz="2200" dirty="0"/>
              <a:t> and CO2, </a:t>
            </a:r>
            <a:r>
              <a:rPr lang="sv-SE" sz="2200" dirty="0" err="1"/>
              <a:t>NOx</a:t>
            </a:r>
            <a:r>
              <a:rPr lang="sv-SE" sz="2200" dirty="0"/>
              <a:t> </a:t>
            </a:r>
            <a:br>
              <a:rPr lang="sv-SE" sz="2200" dirty="0"/>
            </a:br>
            <a:r>
              <a:rPr lang="sv-SE" sz="2200" dirty="0"/>
              <a:t>and </a:t>
            </a:r>
            <a:r>
              <a:rPr lang="sv-SE" sz="2200" dirty="0" err="1"/>
              <a:t>SOx</a:t>
            </a:r>
            <a:r>
              <a:rPr lang="sv-SE" sz="2200" dirty="0"/>
              <a:t> emissions from CDO</a:t>
            </a:r>
          </a:p>
          <a:p>
            <a:pPr marL="495300" indent="-342900"/>
            <a:endParaRPr lang="sv-SE" sz="2200" dirty="0"/>
          </a:p>
          <a:p>
            <a:pPr marL="495300" indent="-342900"/>
            <a:r>
              <a:rPr lang="sv-SE" sz="2200" dirty="0" err="1"/>
              <a:t>NOx</a:t>
            </a:r>
            <a:r>
              <a:rPr lang="sv-SE" sz="2200" dirty="0"/>
              <a:t> </a:t>
            </a:r>
            <a:r>
              <a:rPr lang="sv-SE" sz="2200" dirty="0" err="1"/>
              <a:t>savings</a:t>
            </a:r>
            <a:r>
              <a:rPr lang="sv-SE" sz="2200" dirty="0"/>
              <a:t> </a:t>
            </a:r>
            <a:r>
              <a:rPr lang="sv-SE" sz="2200" dirty="0" err="1"/>
              <a:t>most</a:t>
            </a:r>
            <a:r>
              <a:rPr lang="sv-SE" sz="2200" dirty="0"/>
              <a:t> </a:t>
            </a:r>
            <a:r>
              <a:rPr lang="sv-SE" sz="2200" dirty="0" err="1"/>
              <a:t>significant</a:t>
            </a:r>
            <a:endParaRPr lang="sv-SE" sz="2200" dirty="0"/>
          </a:p>
          <a:p>
            <a:pPr marL="495300" indent="-342900"/>
            <a:endParaRPr lang="sv-SE" sz="2200" dirty="0"/>
          </a:p>
          <a:p>
            <a:pPr marL="495300" indent="-342900"/>
            <a:r>
              <a:rPr lang="sv-SE" sz="2200" dirty="0" err="1"/>
              <a:t>Benefits</a:t>
            </a:r>
            <a:r>
              <a:rPr lang="sv-SE" sz="2200" dirty="0"/>
              <a:t> in terms </a:t>
            </a:r>
            <a:r>
              <a:rPr lang="sv-SE" sz="2200" dirty="0" err="1"/>
              <a:t>of</a:t>
            </a:r>
            <a:r>
              <a:rPr lang="sv-SE" sz="2200" dirty="0"/>
              <a:t> HC and CO </a:t>
            </a:r>
            <a:br>
              <a:rPr lang="sv-SE" sz="2200" dirty="0"/>
            </a:br>
            <a:r>
              <a:rPr lang="sv-SE" sz="2200" dirty="0"/>
              <a:t>emissions </a:t>
            </a:r>
            <a:r>
              <a:rPr lang="sv-SE" sz="2200" dirty="0" err="1"/>
              <a:t>vary</a:t>
            </a:r>
            <a:endParaRPr lang="sv-SE" sz="2200" dirty="0"/>
          </a:p>
        </p:txBody>
      </p:sp>
      <p:sp>
        <p:nvSpPr>
          <p:cNvPr id="411" name="Google Shape;411;p23"/>
          <p:cNvSpPr txBox="1">
            <a:spLocks noGrp="1"/>
          </p:cNvSpPr>
          <p:nvPr>
            <p:ph type="sldNum" idx="12"/>
          </p:nvPr>
        </p:nvSpPr>
        <p:spPr>
          <a:xfrm>
            <a:off x="10989982" y="361657"/>
            <a:ext cx="738379" cy="26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24</a:t>
            </a:fld>
            <a:endParaRPr/>
          </a:p>
        </p:txBody>
      </p:sp>
      <p:pic>
        <p:nvPicPr>
          <p:cNvPr id="2" name="Google Shape;70;p2">
            <a:extLst>
              <a:ext uri="{FF2B5EF4-FFF2-40B4-BE49-F238E27FC236}">
                <a16:creationId xmlns:a16="http://schemas.microsoft.com/office/drawing/2014/main" id="{C18C893F-FA1E-8FEF-B900-A348237D60D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6326" y="6309579"/>
            <a:ext cx="767900" cy="355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C7EFB061-1EAB-6D2F-D784-6CF9F6DE6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8605" y="1975757"/>
            <a:ext cx="5729754" cy="3696316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6B87C2EF-E38B-2101-A8CF-7676D21E025B}"/>
              </a:ext>
            </a:extLst>
          </p:cNvPr>
          <p:cNvSpPr txBox="1"/>
          <p:nvPr/>
        </p:nvSpPr>
        <p:spPr>
          <a:xfrm>
            <a:off x="7580115" y="3485361"/>
            <a:ext cx="3101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err="1"/>
              <a:t>Additional</a:t>
            </a:r>
            <a:r>
              <a:rPr lang="sv-SE" sz="1600" b="1" dirty="0"/>
              <a:t> </a:t>
            </a:r>
            <a:r>
              <a:rPr lang="sv-SE" sz="1600" b="1" dirty="0" err="1"/>
              <a:t>fuel</a:t>
            </a:r>
            <a:r>
              <a:rPr lang="sv-SE" sz="1600" b="1" dirty="0"/>
              <a:t> and emissions</a:t>
            </a:r>
          </a:p>
        </p:txBody>
      </p:sp>
      <p:pic>
        <p:nvPicPr>
          <p:cNvPr id="7" name="Google Shape;422;p24" descr="En bild som visar text&#10;&#10;Automatiskt genererad beskrivning">
            <a:extLst>
              <a:ext uri="{FF2B5EF4-FFF2-40B4-BE49-F238E27FC236}">
                <a16:creationId xmlns:a16="http://schemas.microsoft.com/office/drawing/2014/main" id="{493D6ECE-1725-1337-0F07-68F29ED300D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3860" y="6130224"/>
            <a:ext cx="1627946" cy="5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9ADFBFCC-0CC5-EC83-0470-51A060D348DF}"/>
              </a:ext>
            </a:extLst>
          </p:cNvPr>
          <p:cNvSpPr txBox="1"/>
          <p:nvPr/>
        </p:nvSpPr>
        <p:spPr>
          <a:xfrm>
            <a:off x="7951660" y="1698270"/>
            <a:ext cx="3101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err="1"/>
              <a:t>Fuel</a:t>
            </a:r>
            <a:r>
              <a:rPr lang="sv-SE" sz="1600" b="1" dirty="0"/>
              <a:t> and emissions</a:t>
            </a:r>
          </a:p>
        </p:txBody>
      </p:sp>
    </p:spTree>
    <p:extLst>
      <p:ext uri="{BB962C8B-B14F-4D97-AF65-F5344CB8AC3E}">
        <p14:creationId xmlns:p14="http://schemas.microsoft.com/office/powerpoint/2010/main" val="3849486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>
            <a:spLocks noGrp="1"/>
          </p:cNvSpPr>
          <p:nvPr>
            <p:ph type="sldNum" idx="12"/>
          </p:nvPr>
        </p:nvSpPr>
        <p:spPr>
          <a:xfrm>
            <a:off x="10989982" y="361657"/>
            <a:ext cx="738379" cy="26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25</a:t>
            </a:fld>
            <a:endParaRPr/>
          </a:p>
        </p:txBody>
      </p:sp>
      <p:pic>
        <p:nvPicPr>
          <p:cNvPr id="70" name="Google Shape;70;p2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6326" y="6309579"/>
            <a:ext cx="767900" cy="355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422;p24" descr="En bild som visar text&#10;&#10;Automatiskt genererad beskrivning">
            <a:extLst>
              <a:ext uri="{FF2B5EF4-FFF2-40B4-BE49-F238E27FC236}">
                <a16:creationId xmlns:a16="http://schemas.microsoft.com/office/drawing/2014/main" id="{A87F1546-E71C-E206-80BC-25AFB0CBA76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860" y="6130224"/>
            <a:ext cx="1627946" cy="5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FE7B4D0C-6BE8-724A-2F26-7D3A09357654}"/>
              </a:ext>
            </a:extLst>
          </p:cNvPr>
          <p:cNvSpPr txBox="1"/>
          <p:nvPr/>
        </p:nvSpPr>
        <p:spPr>
          <a:xfrm>
            <a:off x="2849765" y="2721114"/>
            <a:ext cx="6492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  <a:r>
              <a:rPr lang="sv-SE" sz="40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sv-SE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Future</a:t>
            </a:r>
            <a:r>
              <a:rPr lang="sv-SE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endParaRPr lang="sv-SE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972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3"/>
          <p:cNvSpPr txBox="1">
            <a:spLocks noGrp="1"/>
          </p:cNvSpPr>
          <p:nvPr>
            <p:ph type="title"/>
          </p:nvPr>
        </p:nvSpPr>
        <p:spPr>
          <a:xfrm>
            <a:off x="874712" y="999226"/>
            <a:ext cx="10853647" cy="831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sv-SE" dirty="0" err="1"/>
              <a:t>Conclusions</a:t>
            </a:r>
            <a:endParaRPr dirty="0"/>
          </a:p>
        </p:txBody>
      </p:sp>
      <p:sp>
        <p:nvSpPr>
          <p:cNvPr id="410" name="Google Shape;410;p23"/>
          <p:cNvSpPr txBox="1">
            <a:spLocks noGrp="1"/>
          </p:cNvSpPr>
          <p:nvPr>
            <p:ph type="body" idx="1"/>
          </p:nvPr>
        </p:nvSpPr>
        <p:spPr>
          <a:xfrm>
            <a:off x="874712" y="1830357"/>
            <a:ext cx="10853647" cy="406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95300" indent="-342900"/>
            <a:r>
              <a:rPr lang="sv-SE" sz="2200" dirty="0"/>
              <a:t>CDO </a:t>
            </a:r>
            <a:r>
              <a:rPr lang="sv-SE" sz="2200" dirty="0" err="1"/>
              <a:t>contributes</a:t>
            </a:r>
            <a:r>
              <a:rPr lang="sv-SE" sz="2200" dirty="0"/>
              <a:t> to </a:t>
            </a:r>
            <a:r>
              <a:rPr lang="sv-SE" sz="2200" dirty="0" err="1"/>
              <a:t>reduced</a:t>
            </a:r>
            <a:r>
              <a:rPr lang="sv-SE" sz="2200" dirty="0"/>
              <a:t> </a:t>
            </a:r>
            <a:r>
              <a:rPr lang="sv-SE" sz="2200" dirty="0" err="1"/>
              <a:t>noise</a:t>
            </a:r>
            <a:r>
              <a:rPr lang="sv-SE" sz="2200" dirty="0"/>
              <a:t> at and </a:t>
            </a:r>
            <a:r>
              <a:rPr lang="sv-SE" sz="2200" dirty="0" err="1"/>
              <a:t>above</a:t>
            </a:r>
            <a:r>
              <a:rPr lang="sv-SE" sz="2200" dirty="0"/>
              <a:t> the </a:t>
            </a:r>
            <a:r>
              <a:rPr lang="sv-SE" sz="2200" dirty="0" err="1"/>
              <a:t>harmful</a:t>
            </a:r>
            <a:r>
              <a:rPr lang="sv-SE" sz="2200" dirty="0"/>
              <a:t> </a:t>
            </a:r>
            <a:r>
              <a:rPr lang="sv-SE" sz="2200" dirty="0" err="1"/>
              <a:t>levels</a:t>
            </a:r>
            <a:r>
              <a:rPr lang="sv-SE" sz="2200" dirty="0"/>
              <a:t> </a:t>
            </a:r>
            <a:r>
              <a:rPr lang="sv-SE" sz="2200" dirty="0" err="1"/>
              <a:t>considered</a:t>
            </a:r>
            <a:r>
              <a:rPr lang="sv-SE" sz="2200" dirty="0"/>
              <a:t> by the WHO</a:t>
            </a:r>
          </a:p>
          <a:p>
            <a:pPr marL="495300" indent="-342900"/>
            <a:endParaRPr lang="sv-SE" sz="2200" dirty="0"/>
          </a:p>
          <a:p>
            <a:pPr marL="495300" indent="-342900"/>
            <a:r>
              <a:rPr lang="sv-SE" sz="2200" dirty="0" err="1"/>
              <a:t>Fuel</a:t>
            </a:r>
            <a:r>
              <a:rPr lang="sv-SE" sz="2200" dirty="0"/>
              <a:t> </a:t>
            </a:r>
            <a:r>
              <a:rPr lang="sv-SE" sz="2200" dirty="0" err="1"/>
              <a:t>savings</a:t>
            </a:r>
            <a:r>
              <a:rPr lang="sv-SE" sz="2200" dirty="0"/>
              <a:t> </a:t>
            </a:r>
            <a:r>
              <a:rPr lang="sv-SE" sz="2200" dirty="0" err="1"/>
              <a:t>observed</a:t>
            </a:r>
            <a:r>
              <a:rPr lang="sv-SE" sz="2200" dirty="0"/>
              <a:t> for all </a:t>
            </a:r>
            <a:r>
              <a:rPr lang="sv-SE" sz="2200" dirty="0" err="1"/>
              <a:t>airports</a:t>
            </a:r>
            <a:r>
              <a:rPr lang="sv-SE" sz="2200" dirty="0"/>
              <a:t>, </a:t>
            </a:r>
            <a:r>
              <a:rPr lang="sv-SE" sz="2200" dirty="0" err="1"/>
              <a:t>when</a:t>
            </a:r>
            <a:r>
              <a:rPr lang="sv-SE" sz="2200" dirty="0"/>
              <a:t> CDO </a:t>
            </a:r>
            <a:r>
              <a:rPr lang="sv-SE" sz="2200" dirty="0" err="1"/>
              <a:t>performed</a:t>
            </a:r>
            <a:endParaRPr lang="sv-SE" sz="2200" dirty="0"/>
          </a:p>
          <a:p>
            <a:pPr marL="495300" indent="-342900"/>
            <a:endParaRPr lang="sv-SE" sz="2200" dirty="0"/>
          </a:p>
          <a:p>
            <a:pPr marL="495300" indent="-342900"/>
            <a:r>
              <a:rPr lang="sv-SE" sz="2200" dirty="0"/>
              <a:t>CO2, </a:t>
            </a:r>
            <a:r>
              <a:rPr lang="sv-SE" sz="2200" dirty="0" err="1"/>
              <a:t>SOx</a:t>
            </a:r>
            <a:r>
              <a:rPr lang="sv-SE" sz="2200" dirty="0"/>
              <a:t>, and </a:t>
            </a:r>
            <a:r>
              <a:rPr lang="sv-SE" sz="2200" dirty="0" err="1"/>
              <a:t>NOx</a:t>
            </a:r>
            <a:r>
              <a:rPr lang="sv-SE" sz="2200" dirty="0"/>
              <a:t> emissions </a:t>
            </a:r>
            <a:r>
              <a:rPr lang="sv-SE" sz="2200" dirty="0" err="1"/>
              <a:t>reduced</a:t>
            </a:r>
            <a:r>
              <a:rPr lang="sv-SE" sz="2200" dirty="0"/>
              <a:t> for CDO (</a:t>
            </a:r>
            <a:r>
              <a:rPr lang="sv-SE" sz="2200" dirty="0" err="1"/>
              <a:t>greatest</a:t>
            </a:r>
            <a:r>
              <a:rPr lang="sv-SE" sz="2200" dirty="0"/>
              <a:t> for </a:t>
            </a:r>
            <a:r>
              <a:rPr lang="sv-SE" sz="2200" dirty="0" err="1"/>
              <a:t>NOx</a:t>
            </a:r>
            <a:r>
              <a:rPr lang="sv-SE" sz="2200" dirty="0"/>
              <a:t>)</a:t>
            </a:r>
          </a:p>
          <a:p>
            <a:pPr marL="495300" indent="-342900"/>
            <a:endParaRPr lang="sv-SE" sz="2200" dirty="0"/>
          </a:p>
          <a:p>
            <a:pPr marL="495300" indent="-342900"/>
            <a:r>
              <a:rPr lang="sv-SE" sz="2200" dirty="0"/>
              <a:t>CO and HC emissions </a:t>
            </a:r>
            <a:r>
              <a:rPr lang="sv-SE" sz="2200" dirty="0" err="1"/>
              <a:t>may</a:t>
            </a:r>
            <a:r>
              <a:rPr lang="sv-SE" sz="2200" dirty="0"/>
              <a:t> </a:t>
            </a:r>
            <a:r>
              <a:rPr lang="sv-SE" sz="2200" dirty="0" err="1"/>
              <a:t>increase</a:t>
            </a:r>
            <a:r>
              <a:rPr lang="sv-SE" sz="2200" dirty="0"/>
              <a:t> </a:t>
            </a:r>
            <a:r>
              <a:rPr lang="sv-SE" sz="2200" dirty="0" err="1"/>
              <a:t>due</a:t>
            </a:r>
            <a:r>
              <a:rPr lang="sv-SE" sz="2200" dirty="0"/>
              <a:t> to CDO</a:t>
            </a:r>
          </a:p>
          <a:p>
            <a:pPr marL="495300" indent="-342900"/>
            <a:endParaRPr lang="sv-SE" dirty="0"/>
          </a:p>
        </p:txBody>
      </p:sp>
      <p:sp>
        <p:nvSpPr>
          <p:cNvPr id="411" name="Google Shape;411;p23"/>
          <p:cNvSpPr txBox="1">
            <a:spLocks noGrp="1"/>
          </p:cNvSpPr>
          <p:nvPr>
            <p:ph type="sldNum" idx="12"/>
          </p:nvPr>
        </p:nvSpPr>
        <p:spPr>
          <a:xfrm>
            <a:off x="10989982" y="361657"/>
            <a:ext cx="738379" cy="26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26</a:t>
            </a:fld>
            <a:endParaRPr/>
          </a:p>
        </p:txBody>
      </p:sp>
      <p:pic>
        <p:nvPicPr>
          <p:cNvPr id="2" name="Google Shape;70;p2">
            <a:extLst>
              <a:ext uri="{FF2B5EF4-FFF2-40B4-BE49-F238E27FC236}">
                <a16:creationId xmlns:a16="http://schemas.microsoft.com/office/drawing/2014/main" id="{C18C893F-FA1E-8FEF-B900-A348237D60D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6326" y="6309579"/>
            <a:ext cx="767900" cy="355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422;p24" descr="En bild som visar text&#10;&#10;Automatiskt genererad beskrivning">
            <a:extLst>
              <a:ext uri="{FF2B5EF4-FFF2-40B4-BE49-F238E27FC236}">
                <a16:creationId xmlns:a16="http://schemas.microsoft.com/office/drawing/2014/main" id="{CF0F7E07-2D9E-30AB-FBB7-32E4F147565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860" y="6130224"/>
            <a:ext cx="1627946" cy="5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594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3"/>
          <p:cNvSpPr txBox="1">
            <a:spLocks noGrp="1"/>
          </p:cNvSpPr>
          <p:nvPr>
            <p:ph type="title"/>
          </p:nvPr>
        </p:nvSpPr>
        <p:spPr>
          <a:xfrm>
            <a:off x="874712" y="999226"/>
            <a:ext cx="10853647" cy="831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sv-SE" dirty="0" err="1"/>
              <a:t>Future</a:t>
            </a:r>
            <a:r>
              <a:rPr lang="sv-SE" dirty="0"/>
              <a:t> </a:t>
            </a:r>
            <a:r>
              <a:rPr lang="sv-SE" dirty="0" err="1"/>
              <a:t>Work</a:t>
            </a:r>
            <a:endParaRPr dirty="0"/>
          </a:p>
        </p:txBody>
      </p:sp>
      <p:sp>
        <p:nvSpPr>
          <p:cNvPr id="410" name="Google Shape;410;p23"/>
          <p:cNvSpPr txBox="1">
            <a:spLocks noGrp="1"/>
          </p:cNvSpPr>
          <p:nvPr>
            <p:ph type="body" idx="1"/>
          </p:nvPr>
        </p:nvSpPr>
        <p:spPr>
          <a:xfrm>
            <a:off x="874712" y="1830357"/>
            <a:ext cx="10853647" cy="406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95300" indent="-342900"/>
            <a:r>
              <a:rPr lang="sv-SE" sz="2200" dirty="0" err="1"/>
              <a:t>Study</a:t>
            </a:r>
            <a:r>
              <a:rPr lang="sv-SE" sz="2200" dirty="0"/>
              <a:t> the </a:t>
            </a:r>
            <a:r>
              <a:rPr lang="sv-SE" sz="2200" dirty="0" err="1"/>
              <a:t>trade</a:t>
            </a:r>
            <a:r>
              <a:rPr lang="sv-SE" sz="2200" dirty="0"/>
              <a:t>-off </a:t>
            </a:r>
            <a:r>
              <a:rPr lang="sv-SE" sz="2200" dirty="0" err="1"/>
              <a:t>between</a:t>
            </a:r>
            <a:r>
              <a:rPr lang="sv-SE" sz="2200" dirty="0"/>
              <a:t> </a:t>
            </a:r>
            <a:r>
              <a:rPr lang="sv-SE" sz="2200" dirty="0" err="1"/>
              <a:t>noise</a:t>
            </a:r>
            <a:r>
              <a:rPr lang="sv-SE" sz="2200" dirty="0"/>
              <a:t> and </a:t>
            </a:r>
            <a:r>
              <a:rPr lang="sv-SE" sz="2200" dirty="0" err="1"/>
              <a:t>fuel</a:t>
            </a:r>
            <a:r>
              <a:rPr lang="sv-SE" sz="2200" dirty="0"/>
              <a:t> </a:t>
            </a:r>
            <a:r>
              <a:rPr lang="sv-SE" sz="2200" dirty="0" err="1"/>
              <a:t>consumption</a:t>
            </a:r>
            <a:endParaRPr lang="sv-SE" sz="2200" dirty="0"/>
          </a:p>
          <a:p>
            <a:pPr marL="495300" indent="-342900"/>
            <a:endParaRPr lang="sv-SE" sz="2200" dirty="0"/>
          </a:p>
          <a:p>
            <a:pPr marL="495300" indent="-342900"/>
            <a:r>
              <a:rPr lang="en-US" sz="2200" dirty="0"/>
              <a:t>Evaluate the expected benefits provided by the optimized scenarios, where automatic traffic scheduling is applied</a:t>
            </a:r>
            <a:endParaRPr lang="sv-SE" sz="2200" dirty="0"/>
          </a:p>
          <a:p>
            <a:pPr marL="495300" indent="-342900"/>
            <a:endParaRPr lang="sv-SE" dirty="0"/>
          </a:p>
          <a:p>
            <a:pPr marL="495300" indent="-342900"/>
            <a:endParaRPr lang="sv-SE" dirty="0"/>
          </a:p>
        </p:txBody>
      </p:sp>
      <p:sp>
        <p:nvSpPr>
          <p:cNvPr id="411" name="Google Shape;411;p23"/>
          <p:cNvSpPr txBox="1">
            <a:spLocks noGrp="1"/>
          </p:cNvSpPr>
          <p:nvPr>
            <p:ph type="sldNum" idx="12"/>
          </p:nvPr>
        </p:nvSpPr>
        <p:spPr>
          <a:xfrm>
            <a:off x="10989982" y="361657"/>
            <a:ext cx="738379" cy="26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27</a:t>
            </a:fld>
            <a:endParaRPr/>
          </a:p>
        </p:txBody>
      </p:sp>
      <p:pic>
        <p:nvPicPr>
          <p:cNvPr id="2" name="Google Shape;70;p2">
            <a:extLst>
              <a:ext uri="{FF2B5EF4-FFF2-40B4-BE49-F238E27FC236}">
                <a16:creationId xmlns:a16="http://schemas.microsoft.com/office/drawing/2014/main" id="{C18C893F-FA1E-8FEF-B900-A348237D60D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6326" y="6309579"/>
            <a:ext cx="767900" cy="355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422;p24" descr="En bild som visar text&#10;&#10;Automatiskt genererad beskrivning">
            <a:extLst>
              <a:ext uri="{FF2B5EF4-FFF2-40B4-BE49-F238E27FC236}">
                <a16:creationId xmlns:a16="http://schemas.microsoft.com/office/drawing/2014/main" id="{CF0F7E07-2D9E-30AB-FBB7-32E4F147565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860" y="6130224"/>
            <a:ext cx="1627946" cy="5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6029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7"/>
          <p:cNvSpPr txBox="1">
            <a:spLocks noGrp="1"/>
          </p:cNvSpPr>
          <p:nvPr>
            <p:ph type="ctrTitle"/>
          </p:nvPr>
        </p:nvSpPr>
        <p:spPr>
          <a:xfrm>
            <a:off x="1524000" y="1122373"/>
            <a:ext cx="9144000" cy="230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sv-SE" sz="3600" dirty="0" err="1"/>
              <a:t>Thank</a:t>
            </a:r>
            <a:r>
              <a:rPr lang="sv-SE" sz="3600" dirty="0"/>
              <a:t> </a:t>
            </a:r>
            <a:r>
              <a:rPr lang="sv-SE" sz="3600" dirty="0" err="1"/>
              <a:t>you</a:t>
            </a:r>
            <a:r>
              <a:rPr lang="sv-SE" sz="3600" dirty="0"/>
              <a:t>.</a:t>
            </a:r>
            <a:br>
              <a:rPr lang="sv-SE" dirty="0"/>
            </a:b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 txBox="1">
            <a:spLocks noGrp="1"/>
          </p:cNvSpPr>
          <p:nvPr>
            <p:ph type="title"/>
          </p:nvPr>
        </p:nvSpPr>
        <p:spPr>
          <a:xfrm>
            <a:off x="874712" y="999226"/>
            <a:ext cx="10853647" cy="831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sv-SE" dirty="0" err="1"/>
              <a:t>Introduction</a:t>
            </a:r>
            <a:endParaRPr dirty="0"/>
          </a:p>
        </p:txBody>
      </p:sp>
      <p:sp>
        <p:nvSpPr>
          <p:cNvPr id="66" name="Google Shape;66;p2"/>
          <p:cNvSpPr txBox="1">
            <a:spLocks noGrp="1"/>
          </p:cNvSpPr>
          <p:nvPr>
            <p:ph type="body" idx="1"/>
          </p:nvPr>
        </p:nvSpPr>
        <p:spPr>
          <a:xfrm>
            <a:off x="874712" y="1830357"/>
            <a:ext cx="11081068" cy="406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sv-SE" sz="2200" dirty="0"/>
              <a:t>Exposure to </a:t>
            </a:r>
            <a:r>
              <a:rPr lang="sv-SE" sz="2200" dirty="0" err="1"/>
              <a:t>aircraft</a:t>
            </a:r>
            <a:r>
              <a:rPr lang="sv-SE" sz="2200" dirty="0"/>
              <a:t> </a:t>
            </a:r>
            <a:r>
              <a:rPr lang="sv-SE" sz="2200" dirty="0" err="1"/>
              <a:t>noise</a:t>
            </a:r>
            <a:r>
              <a:rPr lang="sv-SE" sz="2200" dirty="0"/>
              <a:t> </a:t>
            </a:r>
            <a:r>
              <a:rPr lang="sv-SE" sz="2200" dirty="0" err="1"/>
              <a:t>affects</a:t>
            </a:r>
            <a:r>
              <a:rPr lang="sv-SE" sz="2200" dirty="0"/>
              <a:t> the </a:t>
            </a:r>
            <a:r>
              <a:rPr lang="sv-SE" sz="2200" dirty="0" err="1"/>
              <a:t>well-being</a:t>
            </a:r>
            <a:r>
              <a:rPr lang="sv-SE" sz="2200" dirty="0"/>
              <a:t> </a:t>
            </a:r>
            <a:r>
              <a:rPr lang="sv-SE" sz="2200" dirty="0" err="1"/>
              <a:t>of</a:t>
            </a:r>
            <a:r>
              <a:rPr lang="sv-SE" sz="2200" dirty="0"/>
              <a:t> millions </a:t>
            </a:r>
            <a:r>
              <a:rPr lang="sv-SE" sz="2200" dirty="0" err="1"/>
              <a:t>of</a:t>
            </a:r>
            <a:r>
              <a:rPr lang="sv-SE" sz="2200" dirty="0"/>
              <a:t> </a:t>
            </a:r>
            <a:r>
              <a:rPr lang="sv-SE" sz="2200" dirty="0" err="1"/>
              <a:t>people</a:t>
            </a:r>
            <a:r>
              <a:rPr lang="sv-SE" sz="2200" dirty="0"/>
              <a:t> in </a:t>
            </a:r>
            <a:r>
              <a:rPr lang="sv-SE" sz="2200" dirty="0" err="1"/>
              <a:t>Europe</a:t>
            </a:r>
            <a:br>
              <a:rPr lang="sv-SE" sz="2200" dirty="0"/>
            </a:br>
            <a:endParaRPr sz="2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sv-SE" sz="2200" dirty="0"/>
              <a:t>WHO </a:t>
            </a:r>
            <a:r>
              <a:rPr lang="en-GB" sz="2200" dirty="0"/>
              <a:t>recommends</a:t>
            </a:r>
            <a:r>
              <a:rPr lang="sv-SE" sz="2200" dirty="0"/>
              <a:t> </a:t>
            </a:r>
            <a:r>
              <a:rPr lang="sv-SE" sz="2200" dirty="0" err="1"/>
              <a:t>L</a:t>
            </a:r>
            <a:r>
              <a:rPr lang="sv-SE" sz="2200" baseline="-25000" dirty="0" err="1"/>
              <a:t>den</a:t>
            </a:r>
            <a:r>
              <a:rPr lang="sv-SE" sz="2200" dirty="0"/>
              <a:t> ≤ 45 dB</a:t>
            </a:r>
            <a:br>
              <a:rPr lang="sv-SE" sz="2200" dirty="0"/>
            </a:br>
            <a:endParaRPr lang="sv-SE" sz="2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sv-SE" sz="2200" dirty="0" err="1"/>
              <a:t>What</a:t>
            </a:r>
            <a:r>
              <a:rPr lang="sv-SE" sz="2200" dirty="0"/>
              <a:t> is the </a:t>
            </a:r>
            <a:r>
              <a:rPr lang="sv-SE" sz="2200" dirty="0" err="1"/>
              <a:t>noise</a:t>
            </a:r>
            <a:r>
              <a:rPr lang="sv-SE" sz="2200" dirty="0"/>
              <a:t> </a:t>
            </a:r>
            <a:r>
              <a:rPr lang="sv-SE" sz="2200" dirty="0" err="1"/>
              <a:t>reduction</a:t>
            </a:r>
            <a:r>
              <a:rPr lang="sv-SE" sz="2200" dirty="0"/>
              <a:t> </a:t>
            </a:r>
            <a:r>
              <a:rPr lang="sv-SE" sz="2200" dirty="0" err="1"/>
              <a:t>gained</a:t>
            </a:r>
            <a:r>
              <a:rPr lang="sv-SE" sz="2200" dirty="0"/>
              <a:t> from </a:t>
            </a:r>
            <a:r>
              <a:rPr lang="sv-SE" sz="2200" dirty="0" err="1"/>
              <a:t>performing</a:t>
            </a:r>
            <a:r>
              <a:rPr lang="sv-SE" sz="2200" dirty="0"/>
              <a:t> CDO in TMA?</a:t>
            </a:r>
            <a:br>
              <a:rPr lang="sv-SE" sz="2200" dirty="0"/>
            </a:br>
            <a:endParaRPr lang="sv-SE" sz="2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sv-SE" sz="2200" dirty="0" err="1"/>
              <a:t>What</a:t>
            </a:r>
            <a:r>
              <a:rPr lang="sv-SE" sz="2200" dirty="0"/>
              <a:t> </a:t>
            </a:r>
            <a:r>
              <a:rPr lang="sv-SE" sz="2200" dirty="0" err="1"/>
              <a:t>are</a:t>
            </a:r>
            <a:r>
              <a:rPr lang="sv-SE" sz="2200" dirty="0"/>
              <a:t> the </a:t>
            </a:r>
            <a:r>
              <a:rPr lang="sv-SE" sz="2200" dirty="0" err="1"/>
              <a:t>savings</a:t>
            </a:r>
            <a:r>
              <a:rPr lang="sv-SE" sz="2200" dirty="0"/>
              <a:t> in emissions and </a:t>
            </a:r>
            <a:r>
              <a:rPr lang="sv-SE" sz="2200" dirty="0" err="1"/>
              <a:t>fuel</a:t>
            </a:r>
            <a:r>
              <a:rPr lang="sv-SE" sz="2200" dirty="0"/>
              <a:t> from </a:t>
            </a:r>
            <a:r>
              <a:rPr lang="sv-SE" sz="2200" dirty="0" err="1"/>
              <a:t>performing</a:t>
            </a:r>
            <a:r>
              <a:rPr lang="sv-SE" sz="2200" dirty="0"/>
              <a:t> CDO in TMA?</a:t>
            </a:r>
            <a:br>
              <a:rPr lang="sv-SE" sz="2200" dirty="0"/>
            </a:br>
            <a:endParaRPr lang="sv-SE" sz="2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sv-SE" sz="2200" dirty="0" err="1"/>
              <a:t>Evaluation</a:t>
            </a:r>
            <a:r>
              <a:rPr lang="sv-SE" sz="2200" dirty="0"/>
              <a:t> </a:t>
            </a:r>
            <a:r>
              <a:rPr lang="sv-SE" sz="2200" dirty="0" err="1"/>
              <a:t>performed</a:t>
            </a:r>
            <a:r>
              <a:rPr lang="sv-SE" sz="2200" dirty="0"/>
              <a:t> on </a:t>
            </a:r>
            <a:r>
              <a:rPr lang="sv-SE" sz="2200" dirty="0" err="1"/>
              <a:t>three</a:t>
            </a:r>
            <a:r>
              <a:rPr lang="sv-SE" sz="2200" dirty="0"/>
              <a:t> </a:t>
            </a:r>
            <a:r>
              <a:rPr lang="sv-SE" sz="2200" dirty="0" err="1"/>
              <a:t>European</a:t>
            </a:r>
            <a:r>
              <a:rPr lang="sv-SE" sz="2200" dirty="0"/>
              <a:t> </a:t>
            </a:r>
            <a:r>
              <a:rPr lang="sv-SE" sz="2200" dirty="0" err="1"/>
              <a:t>airports</a:t>
            </a:r>
            <a:r>
              <a:rPr lang="sv-SE" sz="2200" dirty="0"/>
              <a:t> (</a:t>
            </a:r>
            <a:r>
              <a:rPr lang="sv-SE" sz="2200" dirty="0" err="1"/>
              <a:t>continuation</a:t>
            </a:r>
            <a:r>
              <a:rPr lang="sv-SE" sz="2200" dirty="0"/>
              <a:t> </a:t>
            </a:r>
            <a:r>
              <a:rPr lang="sv-SE" sz="2200" dirty="0" err="1"/>
              <a:t>of</a:t>
            </a:r>
            <a:r>
              <a:rPr lang="sv-SE" sz="2200" dirty="0"/>
              <a:t> [1])</a:t>
            </a:r>
            <a:endParaRPr sz="2200" dirty="0"/>
          </a:p>
          <a:p>
            <a:pPr marL="228600" lvl="0" indent="-762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67" name="Google Shape;67;p2"/>
          <p:cNvSpPr txBox="1">
            <a:spLocks noGrp="1"/>
          </p:cNvSpPr>
          <p:nvPr>
            <p:ph type="sldNum" idx="12"/>
          </p:nvPr>
        </p:nvSpPr>
        <p:spPr>
          <a:xfrm>
            <a:off x="10989982" y="361657"/>
            <a:ext cx="738379" cy="26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3</a:t>
            </a:fld>
            <a:endParaRPr/>
          </a:p>
        </p:txBody>
      </p:sp>
      <p:pic>
        <p:nvPicPr>
          <p:cNvPr id="70" name="Google Shape;70;p2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6326" y="6309579"/>
            <a:ext cx="767900" cy="355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422;p24" descr="En bild som visar text&#10;&#10;Automatiskt genererad beskrivning">
            <a:extLst>
              <a:ext uri="{FF2B5EF4-FFF2-40B4-BE49-F238E27FC236}">
                <a16:creationId xmlns:a16="http://schemas.microsoft.com/office/drawing/2014/main" id="{A87F1546-E71C-E206-80BC-25AFB0CBA76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860" y="6130224"/>
            <a:ext cx="1627946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C90B7DE3-DF48-F3B5-A2A8-E58F3A30D0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6974" y="6181412"/>
            <a:ext cx="6801166" cy="314931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975E1A85-4E95-56EA-20C5-8C271D0E5A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1100" y="6227529"/>
            <a:ext cx="215843" cy="2226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 txBox="1">
            <a:spLocks noGrp="1"/>
          </p:cNvSpPr>
          <p:nvPr>
            <p:ph type="title"/>
          </p:nvPr>
        </p:nvSpPr>
        <p:spPr>
          <a:xfrm>
            <a:off x="874712" y="999226"/>
            <a:ext cx="10853647" cy="831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sv-SE" dirty="0"/>
              <a:t>Airports</a:t>
            </a:r>
            <a:endParaRPr dirty="0"/>
          </a:p>
        </p:txBody>
      </p:sp>
      <p:sp>
        <p:nvSpPr>
          <p:cNvPr id="77" name="Google Shape;77;p3"/>
          <p:cNvSpPr txBox="1">
            <a:spLocks noGrp="1"/>
          </p:cNvSpPr>
          <p:nvPr>
            <p:ph type="body" idx="1"/>
          </p:nvPr>
        </p:nvSpPr>
        <p:spPr>
          <a:xfrm>
            <a:off x="874712" y="1830357"/>
            <a:ext cx="10853647" cy="406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sv-SE" sz="2200" dirty="0"/>
              <a:t>The </a:t>
            </a:r>
            <a:r>
              <a:rPr lang="sv-SE" sz="2200" dirty="0" err="1"/>
              <a:t>airports</a:t>
            </a:r>
            <a:r>
              <a:rPr lang="sv-SE" sz="2200" dirty="0"/>
              <a:t>: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Wingdings" panose="05000000000000000000" pitchFamily="2" charset="2"/>
              <a:buChar char="Ø"/>
            </a:pPr>
            <a:r>
              <a:rPr lang="sv-SE" sz="2200" dirty="0"/>
              <a:t>Dublin (EIDW) – </a:t>
            </a:r>
            <a:r>
              <a:rPr lang="sv-SE" sz="2200" dirty="0" err="1"/>
              <a:t>point</a:t>
            </a:r>
            <a:r>
              <a:rPr lang="sv-SE" sz="2200" dirty="0"/>
              <a:t> </a:t>
            </a:r>
            <a:r>
              <a:rPr lang="sv-SE" sz="2200" dirty="0" err="1"/>
              <a:t>merge</a:t>
            </a:r>
            <a:r>
              <a:rPr lang="sv-SE" sz="2200" dirty="0"/>
              <a:t> – </a:t>
            </a:r>
            <a:r>
              <a:rPr lang="sv-SE" sz="2200" dirty="0" err="1"/>
              <a:t>rwy</a:t>
            </a:r>
            <a:r>
              <a:rPr lang="sv-SE" sz="2200" dirty="0"/>
              <a:t> 28L 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Wingdings" panose="05000000000000000000" pitchFamily="2" charset="2"/>
              <a:buChar char="Ø"/>
            </a:pPr>
            <a:r>
              <a:rPr lang="sv-SE" sz="2200" dirty="0"/>
              <a:t>Stockholm-Arlanda (ESSA) – </a:t>
            </a:r>
            <a:r>
              <a:rPr lang="sv-SE" sz="2200" dirty="0" err="1"/>
              <a:t>vectoring</a:t>
            </a:r>
            <a:r>
              <a:rPr lang="sv-SE" sz="2200" dirty="0"/>
              <a:t> – </a:t>
            </a:r>
            <a:r>
              <a:rPr lang="sv-SE" sz="2200" dirty="0" err="1"/>
              <a:t>rwy</a:t>
            </a:r>
            <a:r>
              <a:rPr lang="sv-SE" sz="2200" dirty="0"/>
              <a:t> 01R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Wingdings" panose="05000000000000000000" pitchFamily="2" charset="2"/>
              <a:buChar char="Ø"/>
            </a:pPr>
            <a:r>
              <a:rPr lang="sv-SE" sz="2200" dirty="0" err="1"/>
              <a:t>Vienna</a:t>
            </a:r>
            <a:r>
              <a:rPr lang="sv-SE" sz="2200" dirty="0"/>
              <a:t> (LOWW) – </a:t>
            </a:r>
            <a:r>
              <a:rPr lang="sv-SE" sz="2200" dirty="0" err="1"/>
              <a:t>trombone</a:t>
            </a:r>
            <a:r>
              <a:rPr lang="sv-SE" sz="2200" dirty="0"/>
              <a:t> – </a:t>
            </a:r>
            <a:r>
              <a:rPr lang="sv-SE" sz="2200" dirty="0" err="1"/>
              <a:t>rwy</a:t>
            </a:r>
            <a:r>
              <a:rPr lang="sv-SE" sz="2200" dirty="0"/>
              <a:t> 16 </a:t>
            </a:r>
            <a:endParaRPr sz="2200" dirty="0"/>
          </a:p>
          <a:p>
            <a:pPr marL="685800" lvl="1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ier New"/>
              <a:buNone/>
            </a:pPr>
            <a:endParaRPr sz="2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v-SE" sz="2200" dirty="0"/>
              <a:t>220,000 to 260,000 </a:t>
            </a:r>
            <a:r>
              <a:rPr lang="sv-SE" sz="2200" dirty="0" err="1"/>
              <a:t>aircraft</a:t>
            </a:r>
            <a:r>
              <a:rPr lang="sv-SE" sz="2200" dirty="0"/>
              <a:t> </a:t>
            </a:r>
            <a:r>
              <a:rPr lang="sv-SE" sz="2200" dirty="0" err="1"/>
              <a:t>movements</a:t>
            </a:r>
            <a:r>
              <a:rPr lang="sv-SE" sz="2200" dirty="0"/>
              <a:t> </a:t>
            </a:r>
            <a:r>
              <a:rPr lang="sv-SE" sz="2200" dirty="0" err="1"/>
              <a:t>annually</a:t>
            </a:r>
            <a:br>
              <a:rPr lang="sv-SE" sz="2200" dirty="0"/>
            </a:br>
            <a:endParaRPr sz="2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v-SE" sz="2200" dirty="0"/>
              <a:t>Operations inside TMA </a:t>
            </a:r>
            <a:r>
              <a:rPr lang="sv-SE" sz="2200" dirty="0" err="1"/>
              <a:t>boundaries</a:t>
            </a:r>
            <a:r>
              <a:rPr lang="sv-SE" sz="2200" dirty="0"/>
              <a:t> for Arlanda and </a:t>
            </a:r>
            <a:r>
              <a:rPr lang="sv-SE" sz="2200" dirty="0" err="1"/>
              <a:t>Vienna</a:t>
            </a:r>
            <a:r>
              <a:rPr lang="sv-SE" sz="2200" dirty="0"/>
              <a:t>. 50 NM </a:t>
            </a:r>
            <a:r>
              <a:rPr lang="sv-SE" sz="2200" dirty="0" err="1"/>
              <a:t>circle</a:t>
            </a:r>
            <a:r>
              <a:rPr lang="sv-SE" sz="2200" dirty="0"/>
              <a:t> for Dublin to cover </a:t>
            </a:r>
            <a:r>
              <a:rPr lang="sv-SE" sz="2200" dirty="0" err="1"/>
              <a:t>eastbound</a:t>
            </a:r>
            <a:r>
              <a:rPr lang="sv-SE" sz="2200" dirty="0"/>
              <a:t> </a:t>
            </a:r>
            <a:r>
              <a:rPr lang="sv-SE" sz="2200" dirty="0" err="1"/>
              <a:t>arrivals</a:t>
            </a:r>
            <a:r>
              <a:rPr lang="sv-SE" sz="2200" dirty="0"/>
              <a:t>.</a:t>
            </a:r>
            <a:endParaRPr sz="2200"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endParaRPr dirty="0"/>
          </a:p>
          <a:p>
            <a:pPr marL="228600" lvl="0" indent="-762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78" name="Google Shape;78;p3"/>
          <p:cNvSpPr txBox="1">
            <a:spLocks noGrp="1"/>
          </p:cNvSpPr>
          <p:nvPr>
            <p:ph type="sldNum" idx="12"/>
          </p:nvPr>
        </p:nvSpPr>
        <p:spPr>
          <a:xfrm>
            <a:off x="10989982" y="361657"/>
            <a:ext cx="738379" cy="26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4</a:t>
            </a:fld>
            <a:endParaRPr/>
          </a:p>
        </p:txBody>
      </p:sp>
      <p:pic>
        <p:nvPicPr>
          <p:cNvPr id="2" name="Google Shape;70;p2">
            <a:extLst>
              <a:ext uri="{FF2B5EF4-FFF2-40B4-BE49-F238E27FC236}">
                <a16:creationId xmlns:a16="http://schemas.microsoft.com/office/drawing/2014/main" id="{B2988A91-B8A5-2C4F-F303-B840E706E51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6326" y="6309579"/>
            <a:ext cx="767900" cy="355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422;p24" descr="En bild som visar text&#10;&#10;Automatiskt genererad beskrivning">
            <a:extLst>
              <a:ext uri="{FF2B5EF4-FFF2-40B4-BE49-F238E27FC236}">
                <a16:creationId xmlns:a16="http://schemas.microsoft.com/office/drawing/2014/main" id="{29F4F5B3-F098-61B3-F543-A311C497589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860" y="6130224"/>
            <a:ext cx="1627946" cy="5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>
            <a:spLocks noGrp="1"/>
          </p:cNvSpPr>
          <p:nvPr>
            <p:ph type="title"/>
          </p:nvPr>
        </p:nvSpPr>
        <p:spPr>
          <a:xfrm>
            <a:off x="874711" y="999229"/>
            <a:ext cx="10853649" cy="773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sv-SE" dirty="0"/>
              <a:t>Stockholm-Arlanda – ESSA</a:t>
            </a:r>
            <a:endParaRPr dirty="0"/>
          </a:p>
        </p:txBody>
      </p:sp>
      <p:sp>
        <p:nvSpPr>
          <p:cNvPr id="100" name="Google Shape;100;p5"/>
          <p:cNvSpPr txBox="1">
            <a:spLocks noGrp="1"/>
          </p:cNvSpPr>
          <p:nvPr>
            <p:ph type="body" idx="1"/>
          </p:nvPr>
        </p:nvSpPr>
        <p:spPr>
          <a:xfrm>
            <a:off x="874712" y="1844506"/>
            <a:ext cx="6585268" cy="406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v-SE" sz="2200" dirty="0"/>
              <a:t>Three </a:t>
            </a:r>
            <a:r>
              <a:rPr lang="sv-SE" sz="2200" dirty="0" err="1"/>
              <a:t>runways</a:t>
            </a:r>
            <a:endParaRPr lang="sv-SE" sz="2200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endParaRPr sz="2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v-SE" sz="2200" dirty="0"/>
              <a:t>Pair </a:t>
            </a:r>
            <a:r>
              <a:rPr lang="sv-SE" sz="2200" dirty="0" err="1"/>
              <a:t>of</a:t>
            </a:r>
            <a:r>
              <a:rPr lang="sv-SE" sz="2200" dirty="0"/>
              <a:t> </a:t>
            </a:r>
            <a:r>
              <a:rPr lang="sv-SE" sz="2200" dirty="0" err="1"/>
              <a:t>parallel</a:t>
            </a:r>
            <a:r>
              <a:rPr lang="sv-SE" sz="2200" dirty="0"/>
              <a:t> </a:t>
            </a:r>
            <a:r>
              <a:rPr lang="sv-SE" sz="2200" dirty="0" err="1"/>
              <a:t>runways</a:t>
            </a:r>
            <a:r>
              <a:rPr lang="sv-SE" sz="2200" dirty="0"/>
              <a:t> (</a:t>
            </a:r>
            <a:r>
              <a:rPr lang="sv-SE" sz="2200" dirty="0" err="1"/>
              <a:t>used</a:t>
            </a:r>
            <a:r>
              <a:rPr lang="sv-SE" sz="2200" dirty="0"/>
              <a:t> </a:t>
            </a:r>
            <a:r>
              <a:rPr lang="sv-SE" sz="2200" dirty="0" err="1"/>
              <a:t>during</a:t>
            </a:r>
            <a:r>
              <a:rPr lang="sv-SE" sz="2200" dirty="0"/>
              <a:t> </a:t>
            </a:r>
            <a:r>
              <a:rPr lang="sv-SE" sz="2200" dirty="0" err="1"/>
              <a:t>busy</a:t>
            </a:r>
            <a:r>
              <a:rPr lang="sv-SE" sz="2200" dirty="0"/>
              <a:t> </a:t>
            </a:r>
            <a:r>
              <a:rPr lang="sv-SE" sz="2200" dirty="0" err="1"/>
              <a:t>hours</a:t>
            </a:r>
            <a:r>
              <a:rPr lang="sv-SE" sz="2200" dirty="0"/>
              <a:t>)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endParaRPr sz="2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v-SE" sz="2200" dirty="0"/>
              <a:t>Mix </a:t>
            </a:r>
            <a:r>
              <a:rPr lang="sv-SE" sz="2200" dirty="0" err="1"/>
              <a:t>of</a:t>
            </a:r>
            <a:r>
              <a:rPr lang="sv-SE" sz="2200" dirty="0"/>
              <a:t> </a:t>
            </a:r>
            <a:r>
              <a:rPr lang="sv-SE" sz="2200" dirty="0" err="1"/>
              <a:t>closed</a:t>
            </a:r>
            <a:r>
              <a:rPr lang="sv-SE" sz="2200" dirty="0"/>
              <a:t> </a:t>
            </a:r>
            <a:r>
              <a:rPr lang="sv-SE" sz="2200" dirty="0" err="1"/>
              <a:t>STARs</a:t>
            </a:r>
            <a:r>
              <a:rPr lang="sv-SE" sz="2200" dirty="0"/>
              <a:t> and </a:t>
            </a:r>
            <a:r>
              <a:rPr lang="sv-SE" sz="2200" dirty="0" err="1"/>
              <a:t>open</a:t>
            </a:r>
            <a:r>
              <a:rPr lang="sv-SE" sz="2200" dirty="0"/>
              <a:t> </a:t>
            </a:r>
            <a:r>
              <a:rPr lang="sv-SE" sz="2200" dirty="0" err="1"/>
              <a:t>STARs</a:t>
            </a:r>
            <a:endParaRPr lang="sv-SE" sz="2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endParaRPr sz="2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v-SE" sz="2200" dirty="0" err="1"/>
              <a:t>Runway</a:t>
            </a:r>
            <a:r>
              <a:rPr lang="sv-SE" sz="2200" dirty="0"/>
              <a:t> 01R – </a:t>
            </a:r>
            <a:r>
              <a:rPr lang="sv-SE" sz="2200" dirty="0" err="1"/>
              <a:t>open</a:t>
            </a:r>
            <a:r>
              <a:rPr lang="sv-SE" sz="2200" dirty="0"/>
              <a:t> loop </a:t>
            </a:r>
            <a:r>
              <a:rPr lang="sv-SE" sz="2200" dirty="0" err="1"/>
              <a:t>vectoring</a:t>
            </a:r>
            <a:r>
              <a:rPr lang="sv-SE" sz="2200" dirty="0"/>
              <a:t> </a:t>
            </a:r>
            <a:r>
              <a:rPr lang="sv-SE" sz="2200" dirty="0" err="1"/>
              <a:t>only</a:t>
            </a:r>
            <a:endParaRPr sz="2200"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101" name="Google Shape;101;p5"/>
          <p:cNvSpPr txBox="1">
            <a:spLocks noGrp="1"/>
          </p:cNvSpPr>
          <p:nvPr>
            <p:ph type="sldNum" idx="12"/>
          </p:nvPr>
        </p:nvSpPr>
        <p:spPr>
          <a:xfrm>
            <a:off x="10989982" y="361657"/>
            <a:ext cx="738379" cy="26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5</a:t>
            </a:fld>
            <a:endParaRPr/>
          </a:p>
        </p:txBody>
      </p:sp>
      <p:pic>
        <p:nvPicPr>
          <p:cNvPr id="102" name="Google Shape;102;p5" descr="En bild som visar karta&#10;&#10;Automatiskt genererad beskrivni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684390" y="1593243"/>
            <a:ext cx="3144074" cy="426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0;p2">
            <a:extLst>
              <a:ext uri="{FF2B5EF4-FFF2-40B4-BE49-F238E27FC236}">
                <a16:creationId xmlns:a16="http://schemas.microsoft.com/office/drawing/2014/main" id="{4F25F506-7FD3-B68F-AD10-5996A89B8EF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36326" y="6309579"/>
            <a:ext cx="767900" cy="355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422;p24" descr="En bild som visar text&#10;&#10;Automatiskt genererad beskrivning">
            <a:extLst>
              <a:ext uri="{FF2B5EF4-FFF2-40B4-BE49-F238E27FC236}">
                <a16:creationId xmlns:a16="http://schemas.microsoft.com/office/drawing/2014/main" id="{C236C44C-00E3-7751-A7A6-9E0D85AA246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3860" y="6130224"/>
            <a:ext cx="1627946" cy="5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>
            <a:spLocks noGrp="1"/>
          </p:cNvSpPr>
          <p:nvPr>
            <p:ph type="title"/>
          </p:nvPr>
        </p:nvSpPr>
        <p:spPr>
          <a:xfrm>
            <a:off x="874711" y="999229"/>
            <a:ext cx="10853649" cy="773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sv-SE" dirty="0" err="1"/>
              <a:t>Vienna</a:t>
            </a:r>
            <a:r>
              <a:rPr lang="sv-SE" dirty="0"/>
              <a:t> – LOWW</a:t>
            </a:r>
            <a:endParaRPr dirty="0"/>
          </a:p>
        </p:txBody>
      </p:sp>
      <p:sp>
        <p:nvSpPr>
          <p:cNvPr id="112" name="Google Shape;112;p6"/>
          <p:cNvSpPr txBox="1">
            <a:spLocks noGrp="1"/>
          </p:cNvSpPr>
          <p:nvPr>
            <p:ph type="body" idx="1"/>
          </p:nvPr>
        </p:nvSpPr>
        <p:spPr>
          <a:xfrm>
            <a:off x="874712" y="1844506"/>
            <a:ext cx="6299294" cy="406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>
              <a:spcBef>
                <a:spcPts val="0"/>
              </a:spcBef>
              <a:buSzPts val="2200"/>
            </a:pPr>
            <a:r>
              <a:rPr lang="sv-SE" sz="2200" dirty="0" err="1"/>
              <a:t>Two</a:t>
            </a:r>
            <a:r>
              <a:rPr lang="sv-SE" sz="2200" dirty="0"/>
              <a:t> </a:t>
            </a:r>
            <a:r>
              <a:rPr lang="sv-SE" sz="2200" dirty="0" err="1"/>
              <a:t>intersecting</a:t>
            </a:r>
            <a:r>
              <a:rPr lang="sv-SE" sz="2200" dirty="0"/>
              <a:t> </a:t>
            </a:r>
            <a:r>
              <a:rPr lang="sv-SE" sz="2200" dirty="0" err="1"/>
              <a:t>runways</a:t>
            </a:r>
            <a:endParaRPr lang="sv-SE" sz="2200" dirty="0"/>
          </a:p>
          <a:p>
            <a:pPr marL="228600" indent="-228600">
              <a:spcBef>
                <a:spcPts val="0"/>
              </a:spcBef>
              <a:buSzPts val="2200"/>
            </a:pPr>
            <a:endParaRPr sz="2200" dirty="0"/>
          </a:p>
          <a:p>
            <a:pPr marL="228600" indent="-228600">
              <a:spcBef>
                <a:spcPts val="1000"/>
              </a:spcBef>
              <a:buSzPts val="2200"/>
            </a:pPr>
            <a:r>
              <a:rPr lang="sv-SE" sz="2200" dirty="0" err="1"/>
              <a:t>Simultaneous</a:t>
            </a:r>
            <a:r>
              <a:rPr lang="sv-SE" sz="2200" dirty="0"/>
              <a:t> </a:t>
            </a:r>
            <a:r>
              <a:rPr lang="sv-SE" sz="2200" dirty="0" err="1"/>
              <a:t>usage</a:t>
            </a:r>
            <a:r>
              <a:rPr lang="sv-SE" sz="2200" dirty="0"/>
              <a:t> </a:t>
            </a:r>
            <a:r>
              <a:rPr lang="sv-SE" sz="2200" dirty="0" err="1"/>
              <a:t>of</a:t>
            </a:r>
            <a:r>
              <a:rPr lang="sv-SE" sz="2200" dirty="0"/>
              <a:t> </a:t>
            </a:r>
            <a:r>
              <a:rPr lang="sv-SE" sz="2200" dirty="0" err="1"/>
              <a:t>runways</a:t>
            </a:r>
            <a:endParaRPr lang="sv-SE" sz="2200" dirty="0"/>
          </a:p>
          <a:p>
            <a:pPr marL="228600" indent="-228600">
              <a:spcBef>
                <a:spcPts val="1000"/>
              </a:spcBef>
              <a:buSzPts val="2200"/>
            </a:pPr>
            <a:endParaRPr sz="2200" dirty="0"/>
          </a:p>
          <a:p>
            <a:pPr marL="228600" indent="-228600">
              <a:spcBef>
                <a:spcPts val="1000"/>
              </a:spcBef>
              <a:buSzPts val="2200"/>
            </a:pPr>
            <a:r>
              <a:rPr lang="sv-SE" sz="2200" dirty="0"/>
              <a:t>Set </a:t>
            </a:r>
            <a:r>
              <a:rPr lang="sv-SE" sz="2200" dirty="0" err="1"/>
              <a:t>of</a:t>
            </a:r>
            <a:r>
              <a:rPr lang="sv-SE" sz="2200" dirty="0"/>
              <a:t> </a:t>
            </a:r>
            <a:r>
              <a:rPr lang="sv-SE" sz="2200" dirty="0" err="1"/>
              <a:t>STARs</a:t>
            </a:r>
            <a:r>
              <a:rPr lang="sv-SE" sz="2200" dirty="0"/>
              <a:t> and </a:t>
            </a:r>
            <a:r>
              <a:rPr lang="sv-SE" sz="2200" dirty="0" err="1"/>
              <a:t>four</a:t>
            </a:r>
            <a:r>
              <a:rPr lang="sv-SE" sz="2200" dirty="0"/>
              <a:t> </a:t>
            </a:r>
            <a:r>
              <a:rPr lang="sv-SE" sz="2200" dirty="0" err="1"/>
              <a:t>IAFs</a:t>
            </a:r>
            <a:endParaRPr lang="sv-SE" sz="2200" dirty="0"/>
          </a:p>
          <a:p>
            <a:pPr marL="228600" indent="-228600">
              <a:spcBef>
                <a:spcPts val="1000"/>
              </a:spcBef>
              <a:buSzPts val="2200"/>
            </a:pPr>
            <a:endParaRPr sz="2200" dirty="0"/>
          </a:p>
          <a:p>
            <a:pPr marL="228600" indent="-228600">
              <a:spcBef>
                <a:spcPts val="1000"/>
              </a:spcBef>
              <a:buSzPts val="2200"/>
            </a:pPr>
            <a:r>
              <a:rPr lang="sv-SE" sz="2200" dirty="0" err="1"/>
              <a:t>Waypoints</a:t>
            </a:r>
            <a:r>
              <a:rPr lang="sv-SE" sz="2200" dirty="0"/>
              <a:t> for </a:t>
            </a:r>
            <a:r>
              <a:rPr lang="sv-SE" sz="2200" dirty="0" err="1"/>
              <a:t>path</a:t>
            </a:r>
            <a:r>
              <a:rPr lang="sv-SE" sz="2200" dirty="0"/>
              <a:t> stretching and </a:t>
            </a:r>
            <a:r>
              <a:rPr lang="sv-SE" sz="2200" dirty="0" err="1"/>
              <a:t>shortcuts</a:t>
            </a:r>
            <a:endParaRPr sz="2200" dirty="0"/>
          </a:p>
        </p:txBody>
      </p:sp>
      <p:sp>
        <p:nvSpPr>
          <p:cNvPr id="113" name="Google Shape;113;p6"/>
          <p:cNvSpPr txBox="1">
            <a:spLocks noGrp="1"/>
          </p:cNvSpPr>
          <p:nvPr>
            <p:ph type="sldNum" idx="12"/>
          </p:nvPr>
        </p:nvSpPr>
        <p:spPr>
          <a:xfrm>
            <a:off x="10989982" y="361657"/>
            <a:ext cx="738379" cy="26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6</a:t>
            </a:fld>
            <a:endParaRPr/>
          </a:p>
        </p:txBody>
      </p:sp>
      <p:pic>
        <p:nvPicPr>
          <p:cNvPr id="114" name="Google Shape;114;p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40495" y="1587998"/>
            <a:ext cx="3673896" cy="4209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0;p2">
            <a:extLst>
              <a:ext uri="{FF2B5EF4-FFF2-40B4-BE49-F238E27FC236}">
                <a16:creationId xmlns:a16="http://schemas.microsoft.com/office/drawing/2014/main" id="{3933D5FB-9A1F-E003-7DA4-820DC960DB90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36326" y="6309579"/>
            <a:ext cx="767900" cy="355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422;p24" descr="En bild som visar text&#10;&#10;Automatiskt genererad beskrivning">
            <a:extLst>
              <a:ext uri="{FF2B5EF4-FFF2-40B4-BE49-F238E27FC236}">
                <a16:creationId xmlns:a16="http://schemas.microsoft.com/office/drawing/2014/main" id="{A917D5EF-EE63-CF2A-BDB0-46CBF94BBE6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3860" y="6130224"/>
            <a:ext cx="1627946" cy="5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874711" y="999229"/>
            <a:ext cx="10853649" cy="773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sv-SE" dirty="0"/>
              <a:t>Dublin – EIDW</a:t>
            </a:r>
            <a:endParaRPr dirty="0"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874712" y="1844506"/>
            <a:ext cx="6299294" cy="406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>
              <a:spcBef>
                <a:spcPts val="0"/>
              </a:spcBef>
              <a:buSzPts val="2200"/>
            </a:pPr>
            <a:r>
              <a:rPr lang="sv-SE" sz="2200" dirty="0" err="1"/>
              <a:t>Two</a:t>
            </a:r>
            <a:r>
              <a:rPr lang="sv-SE" sz="2200" dirty="0"/>
              <a:t> </a:t>
            </a:r>
            <a:r>
              <a:rPr lang="sv-SE" sz="2200" dirty="0" err="1"/>
              <a:t>intersecting</a:t>
            </a:r>
            <a:r>
              <a:rPr lang="sv-SE" sz="2200" dirty="0"/>
              <a:t> </a:t>
            </a:r>
            <a:r>
              <a:rPr lang="sv-SE" sz="2200" dirty="0" err="1"/>
              <a:t>runways</a:t>
            </a:r>
            <a:endParaRPr lang="sv-SE" sz="2200" dirty="0"/>
          </a:p>
          <a:p>
            <a:pPr marL="0" indent="0">
              <a:spcBef>
                <a:spcPts val="0"/>
              </a:spcBef>
              <a:buSzPts val="2200"/>
              <a:buNone/>
            </a:pPr>
            <a:endParaRPr lang="sv-SE" sz="2200" dirty="0"/>
          </a:p>
          <a:p>
            <a:pPr marL="228600" indent="-228600">
              <a:spcBef>
                <a:spcPts val="0"/>
              </a:spcBef>
              <a:buSzPts val="2200"/>
            </a:pPr>
            <a:r>
              <a:rPr lang="sv-SE" sz="2200" dirty="0"/>
              <a:t>Main </a:t>
            </a:r>
            <a:r>
              <a:rPr lang="sv-SE" sz="2200" dirty="0" err="1"/>
              <a:t>runway</a:t>
            </a:r>
            <a:r>
              <a:rPr lang="sv-SE" sz="2200" dirty="0"/>
              <a:t> 10R/28L (</a:t>
            </a:r>
            <a:r>
              <a:rPr lang="sv-SE" sz="2200" dirty="0" err="1"/>
              <a:t>used</a:t>
            </a:r>
            <a:r>
              <a:rPr lang="sv-SE" sz="2200" dirty="0"/>
              <a:t> 95 % </a:t>
            </a:r>
            <a:r>
              <a:rPr lang="sv-SE" sz="2200" dirty="0" err="1"/>
              <a:t>time</a:t>
            </a:r>
            <a:r>
              <a:rPr lang="sv-SE" sz="2200" dirty="0"/>
              <a:t>)</a:t>
            </a:r>
            <a:br>
              <a:rPr lang="sv-SE" sz="2200" dirty="0"/>
            </a:br>
            <a:endParaRPr sz="2200" dirty="0"/>
          </a:p>
          <a:p>
            <a:pPr marL="228600" indent="-228600">
              <a:spcBef>
                <a:spcPts val="0"/>
              </a:spcBef>
              <a:buSzPts val="2200"/>
            </a:pPr>
            <a:r>
              <a:rPr lang="sv-SE" sz="2200" dirty="0" err="1"/>
              <a:t>Sequencing</a:t>
            </a:r>
            <a:r>
              <a:rPr lang="sv-SE" sz="2200" dirty="0"/>
              <a:t> legs in the </a:t>
            </a:r>
            <a:r>
              <a:rPr lang="sv-SE" sz="2200" dirty="0" err="1"/>
              <a:t>shape</a:t>
            </a:r>
            <a:r>
              <a:rPr lang="sv-SE" sz="2200" dirty="0"/>
              <a:t> </a:t>
            </a:r>
            <a:r>
              <a:rPr lang="sv-SE" sz="2200" dirty="0" err="1"/>
              <a:t>of</a:t>
            </a:r>
            <a:r>
              <a:rPr lang="sv-SE" sz="2200" dirty="0"/>
              <a:t> </a:t>
            </a:r>
            <a:r>
              <a:rPr lang="sv-SE" sz="2200" dirty="0" err="1"/>
              <a:t>arcs</a:t>
            </a:r>
            <a:r>
              <a:rPr lang="sv-SE" sz="2200" dirty="0"/>
              <a:t> for </a:t>
            </a:r>
            <a:r>
              <a:rPr lang="sv-SE" sz="2200" dirty="0" err="1"/>
              <a:t>path</a:t>
            </a:r>
            <a:r>
              <a:rPr lang="sv-SE" sz="2200" dirty="0"/>
              <a:t> stretching </a:t>
            </a:r>
            <a:r>
              <a:rPr lang="sv-SE" sz="2200" dirty="0" err="1"/>
              <a:t>flown</a:t>
            </a:r>
            <a:r>
              <a:rPr lang="sv-SE" sz="2200" dirty="0"/>
              <a:t> at </a:t>
            </a:r>
            <a:r>
              <a:rPr lang="sv-SE" sz="2200" dirty="0" err="1"/>
              <a:t>level</a:t>
            </a:r>
            <a:r>
              <a:rPr lang="sv-SE" sz="2200" dirty="0"/>
              <a:t> flight</a:t>
            </a:r>
            <a:endParaRPr lang="en-US" sz="2200" dirty="0"/>
          </a:p>
          <a:p>
            <a:pPr marL="228600" indent="-228600">
              <a:spcBef>
                <a:spcPts val="0"/>
              </a:spcBef>
              <a:buSzPts val="2200"/>
            </a:pPr>
            <a:endParaRPr lang="en-US" sz="2200" dirty="0"/>
          </a:p>
          <a:p>
            <a:pPr marL="228600" indent="-228600">
              <a:spcBef>
                <a:spcPts val="0"/>
              </a:spcBef>
              <a:buSzPts val="2200"/>
            </a:pPr>
            <a:r>
              <a:rPr lang="en-US" sz="2200" dirty="0"/>
              <a:t>Merge point before final approach segment</a:t>
            </a:r>
          </a:p>
        </p:txBody>
      </p:sp>
      <p:sp>
        <p:nvSpPr>
          <p:cNvPr id="89" name="Google Shape;89;p4"/>
          <p:cNvSpPr txBox="1">
            <a:spLocks noGrp="1"/>
          </p:cNvSpPr>
          <p:nvPr>
            <p:ph type="sldNum" idx="12"/>
          </p:nvPr>
        </p:nvSpPr>
        <p:spPr>
          <a:xfrm>
            <a:off x="10989982" y="361657"/>
            <a:ext cx="738379" cy="26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7</a:t>
            </a:fld>
            <a:endParaRPr/>
          </a:p>
        </p:txBody>
      </p:sp>
      <p:pic>
        <p:nvPicPr>
          <p:cNvPr id="90" name="Google Shape;90;p4" descr="En bild som visar karta&#10;&#10;Automatiskt genererad beskrivni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765676" y="1589085"/>
            <a:ext cx="3087495" cy="4321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0;p2">
            <a:extLst>
              <a:ext uri="{FF2B5EF4-FFF2-40B4-BE49-F238E27FC236}">
                <a16:creationId xmlns:a16="http://schemas.microsoft.com/office/drawing/2014/main" id="{B374A04B-BF13-766F-B579-244BF1D2011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36326" y="6309579"/>
            <a:ext cx="767900" cy="355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422;p24" descr="En bild som visar text&#10;&#10;Automatiskt genererad beskrivning">
            <a:extLst>
              <a:ext uri="{FF2B5EF4-FFF2-40B4-BE49-F238E27FC236}">
                <a16:creationId xmlns:a16="http://schemas.microsoft.com/office/drawing/2014/main" id="{EB9A13A1-581A-808B-5AD6-026DCCBCFFF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3860" y="6130224"/>
            <a:ext cx="1627946" cy="5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>
            <a:spLocks noGrp="1"/>
          </p:cNvSpPr>
          <p:nvPr>
            <p:ph type="sldNum" idx="12"/>
          </p:nvPr>
        </p:nvSpPr>
        <p:spPr>
          <a:xfrm>
            <a:off x="10989982" y="361657"/>
            <a:ext cx="738379" cy="26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8</a:t>
            </a:fld>
            <a:endParaRPr/>
          </a:p>
        </p:txBody>
      </p:sp>
      <p:pic>
        <p:nvPicPr>
          <p:cNvPr id="70" name="Google Shape;70;p2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6326" y="6309579"/>
            <a:ext cx="767900" cy="355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422;p24" descr="En bild som visar text&#10;&#10;Automatiskt genererad beskrivning">
            <a:extLst>
              <a:ext uri="{FF2B5EF4-FFF2-40B4-BE49-F238E27FC236}">
                <a16:creationId xmlns:a16="http://schemas.microsoft.com/office/drawing/2014/main" id="{A87F1546-E71C-E206-80BC-25AFB0CBA76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860" y="6130224"/>
            <a:ext cx="1627946" cy="5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FE7B4D0C-6BE8-724A-2F26-7D3A09357654}"/>
              </a:ext>
            </a:extLst>
          </p:cNvPr>
          <p:cNvSpPr txBox="1"/>
          <p:nvPr/>
        </p:nvSpPr>
        <p:spPr>
          <a:xfrm>
            <a:off x="4589145" y="2774454"/>
            <a:ext cx="3013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Methodology</a:t>
            </a:r>
            <a:endParaRPr lang="sv-SE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729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>
            <a:spLocks noGrp="1"/>
          </p:cNvSpPr>
          <p:nvPr>
            <p:ph type="title"/>
          </p:nvPr>
        </p:nvSpPr>
        <p:spPr>
          <a:xfrm>
            <a:off x="874712" y="999226"/>
            <a:ext cx="10853647" cy="831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sv-SE" dirty="0"/>
              <a:t>Data</a:t>
            </a:r>
            <a:endParaRPr dirty="0"/>
          </a:p>
        </p:txBody>
      </p:sp>
      <p:sp>
        <p:nvSpPr>
          <p:cNvPr id="124" name="Google Shape;124;p7"/>
          <p:cNvSpPr txBox="1">
            <a:spLocks noGrp="1"/>
          </p:cNvSpPr>
          <p:nvPr>
            <p:ph type="body" idx="1"/>
          </p:nvPr>
        </p:nvSpPr>
        <p:spPr>
          <a:xfrm>
            <a:off x="874712" y="1830357"/>
            <a:ext cx="10853647" cy="406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v-SE" sz="2200" dirty="0" err="1"/>
              <a:t>Historical</a:t>
            </a:r>
            <a:r>
              <a:rPr lang="sv-SE" sz="2200" dirty="0"/>
              <a:t> </a:t>
            </a:r>
            <a:r>
              <a:rPr lang="sv-SE" sz="2200" dirty="0" err="1"/>
              <a:t>database</a:t>
            </a:r>
            <a:r>
              <a:rPr lang="sv-SE" sz="2200" dirty="0"/>
              <a:t> </a:t>
            </a:r>
            <a:r>
              <a:rPr lang="sv-SE" sz="2200" dirty="0" err="1"/>
              <a:t>of</a:t>
            </a:r>
            <a:r>
              <a:rPr lang="sv-SE" sz="2200" dirty="0"/>
              <a:t> the </a:t>
            </a:r>
            <a:r>
              <a:rPr lang="sv-SE" sz="2200" dirty="0" err="1"/>
              <a:t>OpenSky</a:t>
            </a:r>
            <a:r>
              <a:rPr lang="sv-SE" sz="2200" dirty="0"/>
              <a:t> </a:t>
            </a:r>
            <a:r>
              <a:rPr lang="sv-SE" sz="2200" dirty="0" err="1"/>
              <a:t>Network</a:t>
            </a:r>
            <a:endParaRPr lang="sv-SE" sz="2200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endParaRPr sz="2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v-SE" sz="2200" dirty="0"/>
              <a:t>’States’ data </a:t>
            </a:r>
            <a:r>
              <a:rPr lang="sv-SE" sz="2200" dirty="0" err="1"/>
              <a:t>representing</a:t>
            </a:r>
            <a:r>
              <a:rPr lang="sv-SE" sz="2200" dirty="0"/>
              <a:t> the parts </a:t>
            </a:r>
            <a:r>
              <a:rPr lang="sv-SE" sz="2200" dirty="0" err="1"/>
              <a:t>of</a:t>
            </a:r>
            <a:r>
              <a:rPr lang="sv-SE" sz="2200" dirty="0"/>
              <a:t> the </a:t>
            </a:r>
            <a:r>
              <a:rPr lang="sv-SE" sz="2200" dirty="0" err="1"/>
              <a:t>arriving</a:t>
            </a:r>
            <a:r>
              <a:rPr lang="sv-SE" sz="2200" dirty="0"/>
              <a:t> flight </a:t>
            </a:r>
            <a:r>
              <a:rPr lang="sv-SE" sz="2200" dirty="0" err="1"/>
              <a:t>trajectories</a:t>
            </a:r>
            <a:r>
              <a:rPr lang="sv-SE" sz="2200" dirty="0"/>
              <a:t> inside TMA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endParaRPr sz="2200" dirty="0"/>
          </a:p>
          <a:p>
            <a:pPr marL="2286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v-SE" sz="2200" dirty="0" err="1"/>
              <a:t>Month</a:t>
            </a:r>
            <a:r>
              <a:rPr lang="sv-SE" sz="2200" dirty="0"/>
              <a:t> </a:t>
            </a:r>
            <a:r>
              <a:rPr lang="sv-SE" sz="2200" dirty="0" err="1"/>
              <a:t>with</a:t>
            </a:r>
            <a:r>
              <a:rPr lang="sv-SE" sz="2200" dirty="0"/>
              <a:t> the </a:t>
            </a:r>
            <a:r>
              <a:rPr lang="sv-SE" sz="2200" dirty="0" err="1"/>
              <a:t>highest</a:t>
            </a:r>
            <a:r>
              <a:rPr lang="sv-SE" sz="2200" dirty="0"/>
              <a:t> </a:t>
            </a:r>
            <a:r>
              <a:rPr lang="sv-SE" sz="2200" dirty="0" err="1"/>
              <a:t>number</a:t>
            </a:r>
            <a:r>
              <a:rPr lang="sv-SE" sz="2200" dirty="0"/>
              <a:t> </a:t>
            </a:r>
            <a:r>
              <a:rPr lang="sv-SE" sz="2200" dirty="0" err="1"/>
              <a:t>of</a:t>
            </a:r>
            <a:r>
              <a:rPr lang="sv-SE" sz="2200" dirty="0"/>
              <a:t> </a:t>
            </a:r>
            <a:r>
              <a:rPr lang="sv-SE" sz="2200" dirty="0" err="1"/>
              <a:t>arrivals</a:t>
            </a:r>
            <a:r>
              <a:rPr lang="sv-SE" sz="2200" dirty="0"/>
              <a:t> at </a:t>
            </a:r>
            <a:r>
              <a:rPr lang="sv-SE" sz="2200" dirty="0" err="1"/>
              <a:t>our</a:t>
            </a:r>
            <a:r>
              <a:rPr lang="sv-SE" sz="2200" dirty="0"/>
              <a:t> </a:t>
            </a:r>
            <a:r>
              <a:rPr lang="sv-SE" sz="2200" dirty="0" err="1"/>
              <a:t>three</a:t>
            </a:r>
            <a:r>
              <a:rPr lang="sv-SE" sz="2200" dirty="0"/>
              <a:t> </a:t>
            </a:r>
            <a:r>
              <a:rPr lang="sv-SE" sz="2200" dirty="0" err="1"/>
              <a:t>airports</a:t>
            </a:r>
            <a:endParaRPr lang="sv-SE" sz="2200" dirty="0"/>
          </a:p>
          <a:p>
            <a:pPr marL="2286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endParaRPr sz="2200" dirty="0"/>
          </a:p>
          <a:p>
            <a:pPr marL="2286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v-SE" sz="2200" dirty="0"/>
              <a:t>Full </a:t>
            </a:r>
            <a:r>
              <a:rPr lang="sv-SE" sz="2200" dirty="0" err="1"/>
              <a:t>four</a:t>
            </a:r>
            <a:r>
              <a:rPr lang="sv-SE" sz="2200" dirty="0"/>
              <a:t> </a:t>
            </a:r>
            <a:r>
              <a:rPr lang="sv-SE" sz="2200" dirty="0" err="1"/>
              <a:t>weeks</a:t>
            </a:r>
            <a:r>
              <a:rPr lang="sv-SE" sz="2200" dirty="0"/>
              <a:t> </a:t>
            </a:r>
            <a:r>
              <a:rPr lang="sv-SE" sz="2200" dirty="0" err="1"/>
              <a:t>of</a:t>
            </a:r>
            <a:r>
              <a:rPr lang="sv-SE" sz="2200" dirty="0"/>
              <a:t> </a:t>
            </a:r>
            <a:r>
              <a:rPr lang="sv-SE" sz="2200" dirty="0" err="1"/>
              <a:t>October</a:t>
            </a:r>
            <a:r>
              <a:rPr lang="sv-SE" sz="2200" dirty="0"/>
              <a:t> 2019</a:t>
            </a:r>
            <a:endParaRPr sz="2200" dirty="0"/>
          </a:p>
          <a:p>
            <a:pPr marL="228600" lvl="0" indent="-762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125" name="Google Shape;125;p7"/>
          <p:cNvSpPr txBox="1">
            <a:spLocks noGrp="1"/>
          </p:cNvSpPr>
          <p:nvPr>
            <p:ph type="sldNum" idx="12"/>
          </p:nvPr>
        </p:nvSpPr>
        <p:spPr>
          <a:xfrm>
            <a:off x="10989982" y="361657"/>
            <a:ext cx="738379" cy="26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9</a:t>
            </a:fld>
            <a:endParaRPr/>
          </a:p>
        </p:txBody>
      </p:sp>
      <p:pic>
        <p:nvPicPr>
          <p:cNvPr id="2" name="Google Shape;70;p2">
            <a:extLst>
              <a:ext uri="{FF2B5EF4-FFF2-40B4-BE49-F238E27FC236}">
                <a16:creationId xmlns:a16="http://schemas.microsoft.com/office/drawing/2014/main" id="{2F625D3E-C117-5E99-5D77-08A66FE8DF04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6326" y="6309579"/>
            <a:ext cx="767900" cy="355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422;p24" descr="En bild som visar text&#10;&#10;Automatiskt genererad beskrivning">
            <a:extLst>
              <a:ext uri="{FF2B5EF4-FFF2-40B4-BE49-F238E27FC236}">
                <a16:creationId xmlns:a16="http://schemas.microsoft.com/office/drawing/2014/main" id="{16231528-AF39-0421-A44A-E13B932254F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860" y="6130224"/>
            <a:ext cx="1627946" cy="5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ita sidor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iU - BLUE">
  <a:themeElements>
    <a:clrScheme name="LiU-BLÅ">
      <a:dk1>
        <a:srgbClr val="000000"/>
      </a:dk1>
      <a:lt1>
        <a:srgbClr val="FFFFFF"/>
      </a:lt1>
      <a:dk2>
        <a:srgbClr val="00B9E7"/>
      </a:dk2>
      <a:lt2>
        <a:srgbClr val="FFFFFF"/>
      </a:lt2>
      <a:accent1>
        <a:srgbClr val="17C7D2"/>
      </a:accent1>
      <a:accent2>
        <a:srgbClr val="00CFB5"/>
      </a:accent2>
      <a:accent3>
        <a:srgbClr val="FF6442"/>
      </a:accent3>
      <a:accent4>
        <a:srgbClr val="8981D3"/>
      </a:accent4>
      <a:accent5>
        <a:srgbClr val="FDEF5D"/>
      </a:accent5>
      <a:accent6>
        <a:srgbClr val="6A7E91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4234</TotalTime>
  <Words>815</Words>
  <Application>Microsoft Office PowerPoint</Application>
  <PresentationFormat>Bredbild</PresentationFormat>
  <Paragraphs>203</Paragraphs>
  <Slides>28</Slides>
  <Notes>28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28</vt:i4>
      </vt:variant>
    </vt:vector>
  </HeadingPairs>
  <TitlesOfParts>
    <vt:vector size="35" baseType="lpstr">
      <vt:lpstr>Arial</vt:lpstr>
      <vt:lpstr>Calibri</vt:lpstr>
      <vt:lpstr>Courier New</vt:lpstr>
      <vt:lpstr>Georgia</vt:lpstr>
      <vt:lpstr>Wingdings</vt:lpstr>
      <vt:lpstr>Vita sidor</vt:lpstr>
      <vt:lpstr>LiU - BLUE</vt:lpstr>
      <vt:lpstr>Evaluation of the Noise Benefits from Performing CDO in TMA Using OpenSky Data</vt:lpstr>
      <vt:lpstr>PowerPoint-presentation</vt:lpstr>
      <vt:lpstr>Introduction</vt:lpstr>
      <vt:lpstr>Airports</vt:lpstr>
      <vt:lpstr>Stockholm-Arlanda – ESSA</vt:lpstr>
      <vt:lpstr>Vienna – LOWW</vt:lpstr>
      <vt:lpstr>Dublin – EIDW</vt:lpstr>
      <vt:lpstr>PowerPoint-presentation</vt:lpstr>
      <vt:lpstr>Data</vt:lpstr>
      <vt:lpstr>Data Cleaning</vt:lpstr>
      <vt:lpstr>Dataset</vt:lpstr>
      <vt:lpstr>Dataset Trajectories</vt:lpstr>
      <vt:lpstr>Methodology – Overview</vt:lpstr>
      <vt:lpstr>Performance modeling – Actual trajectories</vt:lpstr>
      <vt:lpstr>Performance modeling – CDO trajectories</vt:lpstr>
      <vt:lpstr>Noise Evaluation</vt:lpstr>
      <vt:lpstr>Emissions Evaluation</vt:lpstr>
      <vt:lpstr>Fuel Evaluation</vt:lpstr>
      <vt:lpstr>PowerPoint-presentation</vt:lpstr>
      <vt:lpstr>Noise – Overview </vt:lpstr>
      <vt:lpstr>Noise – Arlanda</vt:lpstr>
      <vt:lpstr>Noise – Vienna </vt:lpstr>
      <vt:lpstr>Noise – Dublin </vt:lpstr>
      <vt:lpstr>Emissions and fuel</vt:lpstr>
      <vt:lpstr>PowerPoint-presentation</vt:lpstr>
      <vt:lpstr>Conclusions</vt:lpstr>
      <vt:lpstr>Future Work</vt:lpstr>
      <vt:lpstr>Thank you.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 Comprehensive Characterization of the Arrival Operations in the Terminal Area   2021-12-09</dc:title>
  <dc:creator>Henrik Hardell</dc:creator>
  <cp:lastModifiedBy>Henrik Hardell</cp:lastModifiedBy>
  <cp:revision>13</cp:revision>
  <dcterms:created xsi:type="dcterms:W3CDTF">2021-11-29T07:34:19Z</dcterms:created>
  <dcterms:modified xsi:type="dcterms:W3CDTF">2022-11-08T14:48:39Z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0x010100D9E55F16C3BC0741BECCEF78E59294ED</vt:lpwstr>
  </property>
</Properties>
</file>