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9" r:id="rId2"/>
    <p:sldId id="305" r:id="rId3"/>
    <p:sldId id="304" r:id="rId4"/>
    <p:sldId id="306" r:id="rId5"/>
    <p:sldId id="307" r:id="rId6"/>
    <p:sldId id="319" r:id="rId7"/>
    <p:sldId id="308" r:id="rId8"/>
    <p:sldId id="309" r:id="rId9"/>
    <p:sldId id="310" r:id="rId10"/>
    <p:sldId id="311" r:id="rId11"/>
    <p:sldId id="313" r:id="rId12"/>
    <p:sldId id="320" r:id="rId13"/>
    <p:sldId id="317" r:id="rId14"/>
    <p:sldId id="312" r:id="rId15"/>
  </p:sldIdLst>
  <p:sldSz cx="9144000" cy="5143500" type="screen16x9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in Söderkvist" initials="MS" lastIdx="9" clrIdx="0">
    <p:extLst>
      <p:ext uri="{19B8F6BF-5375-455C-9EA6-DF929625EA0E}">
        <p15:presenceInfo xmlns:p15="http://schemas.microsoft.com/office/powerpoint/2012/main" userId="S-1-5-21-1948194976-2510558922-1916008050-10773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2F80"/>
    <a:srgbClr val="1954A6"/>
    <a:srgbClr val="62922E"/>
    <a:srgbClr val="D95999"/>
    <a:srgbClr val="AFC92B"/>
    <a:srgbClr val="5E87C0"/>
    <a:srgbClr val="848489"/>
    <a:srgbClr val="65656C"/>
    <a:srgbClr val="2191C4"/>
    <a:srgbClr val="D85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408" autoAdjust="0"/>
    <p:restoredTop sz="86119" autoAdjust="0"/>
  </p:normalViewPr>
  <p:slideViewPr>
    <p:cSldViewPr snapToGrid="0">
      <p:cViewPr varScale="1">
        <p:scale>
          <a:sx n="75" d="100"/>
          <a:sy n="75" d="100"/>
        </p:scale>
        <p:origin x="36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60A68EE-FC1D-154D-B0B2-8F10538CA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4D638D7-DEA4-1247-A9EB-8982C7537D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82C1D7-B25D-44E6-A2D0-D10D1D9E6077}" type="datetimeFigureOut">
              <a:rPr lang="en-GB"/>
              <a:pPr>
                <a:defRPr/>
              </a:pPr>
              <a:t>26/11/2021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D4AEC7E-9E0A-F348-8BEB-360ABEA852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838CD8-B67A-DE4B-9D64-CF9FD9C9A6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538062-B7CA-4502-88E7-928089303C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53AAA87-6F70-2F43-9A3C-FA3D36237E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5F49FED-13B4-B74A-AF1E-0B5D3706DE1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D4C97F-02FF-434B-8EAA-0F723077CD05}" type="datetimeFigureOut">
              <a:rPr lang="sv-SE"/>
              <a:pPr>
                <a:defRPr/>
              </a:pPr>
              <a:t>2021-11-26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4730BF3B-6153-7140-AD57-ECE26CA8AB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5D978D40-EB87-4440-802D-12F96A066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A429AAB-B1EE-6F47-B4D7-E30F7E497A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E43AB95-16A5-8F4F-9927-6A8C0839F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811775-299A-4959-BF5A-5DFB3E75F6A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1" t="40906" r="20988" b="17529"/>
          <a:stretch>
            <a:fillRect/>
          </a:stretch>
        </p:blipFill>
        <p:spPr bwMode="auto">
          <a:xfrm>
            <a:off x="250824" y="2542658"/>
            <a:ext cx="8642351" cy="242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C2E0D84A-3EC1-DD40-8DA6-147FB563C3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548" y="1079437"/>
            <a:ext cx="8181215" cy="643695"/>
          </a:xfrm>
        </p:spPr>
        <p:txBody>
          <a:bodyPr lIns="90000" anchor="t">
            <a:noAutofit/>
          </a:bodyPr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D9708450-9178-2141-98CC-ED5077AF0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548" y="1723132"/>
            <a:ext cx="8181215" cy="711031"/>
          </a:xfrm>
        </p:spPr>
        <p:txBody>
          <a:bodyPr lIns="108000" rIns="90000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  <a:endParaRPr lang="en-GB" dirty="0"/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E9331F4D-CFBF-B743-B11A-1C8047D3CFBE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A58F791A-AC82-4241-9571-C01F81F86836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8947ABFC-334D-4740-BE63-0A994ACCB7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C1F2ABF-FD0A-7047-8941-99E4FF67871B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9F776FDA-E8EC-9045-BD9F-45209E3A805F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7024E031-C178-924F-A947-E6AB347889C7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9C9F9DC5-A524-D145-9011-37CC11C6EC20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64829C5F-978F-D747-8E8C-862213367EDC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2B47CF5B-7594-274E-B9E9-81D1789F4950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D1A397B8-832C-BE46-B490-8871281D0DD6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DE1FD1AF-8E22-CE4C-B838-C310A32D3678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1DC6E4F4-0565-C244-8DCD-B715E7E69CD9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40184570-8C9F-D547-BFCF-47EDE34BEA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61EED33-3876-6C46-A702-773D24B265C3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4D8A9A53-2174-6D4A-BBB7-03CDEA7B382A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3EF5D968-9105-C94D-BE78-C3D31395CC25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EC212671-72CA-9245-919A-6FA7C159FA15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3A60D9C3-D2EA-4D42-87B8-128A9096F2C9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DE94F348-690F-E540-9093-1C49199F26C1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0F47886B-9D67-8945-B978-E3C38999542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B6E087E5-ED56-1F44-AB4D-4E5DC58625B2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FEAE9DDC-8E15-554D-A9F9-32C9FD82130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BBD191D5-8184-A045-B6FE-5411D0DCF58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8DFBCE1C-D3B2-5F49-A340-D59567749FAF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1A697A31-3F22-3D42-AAC2-3D75D7AB3974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533B9DF-99E0-F148-98DF-1AE4E0DCB229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AC0994CB-1562-C84A-BC07-C3E433681627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C45B92F-660A-FE46-AB66-EC8D8127EEE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6BFB85B6-8991-7A40-9E36-70642CC39972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DA01DD59-2BF2-D44E-92BC-D4F5118FF537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44860E-CE54-C645-8C96-DCC0027B3850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040B73E1-2341-A342-9BFA-9F9DC4E47D90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C01C7D92-822D-F247-888A-51CDBE3208C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65FEDA4E-E961-0D49-94DF-571AD02244A0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9E90C081-1629-9147-9B51-6494A7B4DB18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EEB32951-A8BB-ED4E-BAAB-C0E1FE85F8EB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0A8A807A-65D9-C54E-98D6-5949FCEA8DFA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C94C2C1C-9987-A64A-A424-C3C8AAF83EAE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BA62EF01-C788-684D-AEAC-5899616A01B7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F52962C9-79CF-D24A-AFEF-4F2634BF4BF0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CF48E26C-2B9A-4442-BC4B-E4588287A02E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C0DCEE72-5D28-C148-828F-B74EE134472D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123" name="Rak 122">
            <a:extLst>
              <a:ext uri="{FF2B5EF4-FFF2-40B4-BE49-F238E27FC236}">
                <a16:creationId xmlns:a16="http://schemas.microsoft.com/office/drawing/2014/main" id="{5097A8E5-A6B9-EE40-A302-C6CF112729E0}"/>
              </a:ext>
            </a:extLst>
          </p:cNvPr>
          <p:cNvCxnSpPr>
            <a:cxnSpLocks/>
          </p:cNvCxnSpPr>
          <p:nvPr userDrawn="1"/>
        </p:nvCxnSpPr>
        <p:spPr>
          <a:xfrm>
            <a:off x="247666" y="4891747"/>
            <a:ext cx="864550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gray">
          <a:xfrm>
            <a:off x="-1376363" y="4197350"/>
            <a:ext cx="0" cy="0"/>
          </a:xfrm>
          <a:prstGeom prst="line">
            <a:avLst/>
          </a:prstGeom>
          <a:noFill/>
          <a:ln w="3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" name="AutoShape 14"/>
          <p:cNvSpPr>
            <a:spLocks noChangeAspect="1" noChangeArrowheads="1" noTextEdit="1"/>
          </p:cNvSpPr>
          <p:nvPr/>
        </p:nvSpPr>
        <p:spPr bwMode="auto">
          <a:xfrm>
            <a:off x="-3582988" y="3049588"/>
            <a:ext cx="14508163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5" name="Bildobjekt 1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8051" y="333780"/>
            <a:ext cx="13811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Bildobjekt 18">
            <a:extLst>
              <a:ext uri="{FF2B5EF4-FFF2-40B4-BE49-F238E27FC236}">
                <a16:creationId xmlns:a16="http://schemas.microsoft.com/office/drawing/2014/main" id="{9818D67E-72BB-EF4D-8650-DA1146FF8B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1" t="40906" r="20988" b="17529"/>
          <a:stretch>
            <a:fillRect/>
          </a:stretch>
        </p:blipFill>
        <p:spPr bwMode="auto">
          <a:xfrm>
            <a:off x="250824" y="2542658"/>
            <a:ext cx="8642351" cy="242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 14">
            <a:extLst>
              <a:ext uri="{FF2B5EF4-FFF2-40B4-BE49-F238E27FC236}">
                <a16:creationId xmlns:a16="http://schemas.microsoft.com/office/drawing/2014/main" id="{0863DBC1-93FB-FC4F-8A6E-D08EB15A346A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5016C568-ADC6-B448-9875-EC43010139E3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15EAD1A5-2C50-F14C-A922-42AECE9F76A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625FD33E-FA80-8E47-89FC-DCCC2A3C2D16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8F10E0A5-B8EE-BE47-BC4E-24E1DDB174BC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28EFCF7D-6529-C142-93C9-90598C42E621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9AF22970-B936-314A-824B-D4DF2AC4B85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60A421F4-0D3B-8043-8234-162B9DF4AEA4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1" name="Rektangel 60">
                <a:extLst>
                  <a:ext uri="{FF2B5EF4-FFF2-40B4-BE49-F238E27FC236}">
                    <a16:creationId xmlns:a16="http://schemas.microsoft.com/office/drawing/2014/main" id="{2DB35B1D-2369-204C-9135-78149F469654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2" name="Rektangel 61">
                <a:extLst>
                  <a:ext uri="{FF2B5EF4-FFF2-40B4-BE49-F238E27FC236}">
                    <a16:creationId xmlns:a16="http://schemas.microsoft.com/office/drawing/2014/main" id="{F51D08D7-925E-C84D-8090-F610717A86D9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E8F003AD-FABE-EE4D-BA89-B2742335EC11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ABB6F5C6-C885-7942-A935-9C0B32B8A98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6" name="Grupp 25">
              <a:extLst>
                <a:ext uri="{FF2B5EF4-FFF2-40B4-BE49-F238E27FC236}">
                  <a16:creationId xmlns:a16="http://schemas.microsoft.com/office/drawing/2014/main" id="{E37A3EC7-B403-FB41-9F91-C41E66E1C3F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35D35AD7-6B39-F943-A943-C994051A3591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F607BB48-BBCD-3647-80C2-C6260F62508D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3A00F74D-012D-744D-8CD4-86F3025176A9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25EFBEB2-E669-4441-A2A7-8EA23B468366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478148B7-7D92-B443-9A7B-461278601ADC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33F102BC-AE06-C04F-ABBD-6954A9357DA6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1168AA4-3F32-6345-AEAD-E2EF2358B8F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F2E7D3E-0E67-9A48-85F5-C51E73D42874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34ECFF50-188A-EF4D-ABC2-ECFAF9D440AE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7" name="Grupp 26">
              <a:extLst>
                <a:ext uri="{FF2B5EF4-FFF2-40B4-BE49-F238E27FC236}">
                  <a16:creationId xmlns:a16="http://schemas.microsoft.com/office/drawing/2014/main" id="{F68676DE-7159-B449-A14D-06BBB64ECB8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A435E150-EB57-B44A-8293-2C19C271A956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53C0B4FF-3765-4840-8E0A-9AA936D37216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60EFB5C-D38B-D849-AB68-371460E2B1DC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71C6519-4CCC-D74C-A050-B08BE3BFE6AE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625C522-5195-CA45-9C5A-7279ED5AF410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B21F9AF9-65C3-BA4E-9064-122DC8A4A494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7D8AAB2F-C807-4C4C-871F-F2E3846FF9FC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0CCC44B3-D0FF-D14E-A1C6-B6CFB2D23374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3E7AF6E4-A19E-CB48-A8B3-F17A97DA27ED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4D7939D2-013B-8D43-AF56-65E8308D448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2B38132A-7F88-3148-A4FC-2DA07E2A634F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5209F07D-76ED-C14B-B4D2-A7765896DEBC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A32CA292-5FF0-A747-8736-F788E8B5030A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AF774941-1457-FE4F-99C0-D11026CE8C8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A552B882-FA01-D642-91BA-E072AF506A10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10860FD5-FD3F-A44E-A3A2-6ACBE91E3C41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7864E4F5-5000-7D43-8D12-8117255CB09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63FCD91C-D163-694C-A6A2-A8777BB9D7EF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C530E33C-0CCE-EA45-BFBA-21B929A17D1A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65" name="Rak 64">
            <a:extLst>
              <a:ext uri="{FF2B5EF4-FFF2-40B4-BE49-F238E27FC236}">
                <a16:creationId xmlns:a16="http://schemas.microsoft.com/office/drawing/2014/main" id="{FFF58A14-E24D-2646-87F0-D570B46FC445}"/>
              </a:ext>
            </a:extLst>
          </p:cNvPr>
          <p:cNvCxnSpPr>
            <a:cxnSpLocks/>
          </p:cNvCxnSpPr>
          <p:nvPr userDrawn="1"/>
        </p:nvCxnSpPr>
        <p:spPr>
          <a:xfrm>
            <a:off x="247666" y="4891747"/>
            <a:ext cx="864550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ubrik 1">
            <a:extLst>
              <a:ext uri="{FF2B5EF4-FFF2-40B4-BE49-F238E27FC236}">
                <a16:creationId xmlns:a16="http://schemas.microsoft.com/office/drawing/2014/main" id="{3997965E-37C7-4D41-8C47-88DEC7D855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548" y="1079437"/>
            <a:ext cx="8181215" cy="643695"/>
          </a:xfrm>
        </p:spPr>
        <p:txBody>
          <a:bodyPr lIns="90000" anchor="t">
            <a:noAutofit/>
          </a:bodyPr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67" name="Underrubrik 2">
            <a:extLst>
              <a:ext uri="{FF2B5EF4-FFF2-40B4-BE49-F238E27FC236}">
                <a16:creationId xmlns:a16="http://schemas.microsoft.com/office/drawing/2014/main" id="{BE9565E6-B7A1-5E48-B793-BFB8048C9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548" y="1723132"/>
            <a:ext cx="8181215" cy="711031"/>
          </a:xfrm>
        </p:spPr>
        <p:txBody>
          <a:bodyPr lIns="108000" rIns="90000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85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2C2D5F-EA7C-6946-8E8C-7B84A7CCE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C55E1E5B-E1F9-C645-91AF-7753BF8D8E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112400"/>
            <a:ext cx="7559674" cy="3612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00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116000"/>
            <a:ext cx="3427344" cy="3781438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E71BD36F-2D19-AD42-B3D6-3BC155EE33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116000"/>
            <a:ext cx="3427341" cy="3781438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33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458000"/>
            <a:ext cx="3427344" cy="326640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E71BD36F-2D19-AD42-B3D6-3BC155EE33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458000"/>
            <a:ext cx="3427341" cy="326640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5036AF80-4CD2-454D-A2BD-8376F1D80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000" y="1051200"/>
            <a:ext cx="3427342" cy="327722"/>
          </a:xfr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BD1EFFC8-506E-5A4A-B12B-1ED4D1958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051200"/>
            <a:ext cx="3427341" cy="327722"/>
          </a:xfr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595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213F7-29AE-3348-BA14-276452F1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5" y="1182688"/>
            <a:ext cx="8642350" cy="35417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7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213F7-29AE-3348-BA14-276452F1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5" y="1183342"/>
            <a:ext cx="4282057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F471D766-023C-E042-B60C-5AA70DCA12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11119" y="1183342"/>
            <a:ext cx="4282055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28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6286D3-8649-524C-AC90-FF2F69102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1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 15">
            <a:extLst>
              <a:ext uri="{FF2B5EF4-FFF2-40B4-BE49-F238E27FC236}">
                <a16:creationId xmlns:a16="http://schemas.microsoft.com/office/drawing/2014/main" id="{8FC9BCA9-8112-B140-ADE9-6824270029CC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5CC0A999-4F7B-8C4E-8149-C4EAA0A4A500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69D53D63-D667-E84D-A90C-8D11EC9E4B5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9B6D8BC4-515D-A14B-BF16-35FC559D15C0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6A8074B4-32D4-7D4D-99B1-C1E5BCA4C294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5DF1CC6E-E23D-7846-B935-B6D685DE5D3F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E0344D03-8FC1-6B4D-BBDE-3DAE45779BC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1ADEEFC8-FFFE-B543-9D4F-F5E7FFED095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F8D556CD-9A22-3549-83E4-AC3754C40CA8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1" name="Rektangel 60">
                <a:extLst>
                  <a:ext uri="{FF2B5EF4-FFF2-40B4-BE49-F238E27FC236}">
                    <a16:creationId xmlns:a16="http://schemas.microsoft.com/office/drawing/2014/main" id="{483B93B1-26EF-844F-BD73-0AB10B74D5DE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2" name="Rektangel 61">
                <a:extLst>
                  <a:ext uri="{FF2B5EF4-FFF2-40B4-BE49-F238E27FC236}">
                    <a16:creationId xmlns:a16="http://schemas.microsoft.com/office/drawing/2014/main" id="{54D47BB5-122C-2748-A219-5604D6DB5EAD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9F3589B-0BFD-5640-9CF3-FAF5F7063F1A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9" name="Grupp 18">
              <a:extLst>
                <a:ext uri="{FF2B5EF4-FFF2-40B4-BE49-F238E27FC236}">
                  <a16:creationId xmlns:a16="http://schemas.microsoft.com/office/drawing/2014/main" id="{BFB3C6E5-14B8-784E-8FB1-95AADD25647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8FF3B2D3-7968-8841-B69E-C92F6F383163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9C6FD4FD-051C-7D44-A009-64B5F0CF97F5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D122B4FC-27BC-B84C-9081-BA4D2B8110D6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C2B70FAB-C9FA-2A44-9029-57E8DB422861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A5278468-9F40-3949-88D4-236CB2B2ABC3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14A7F17F-2E72-7B46-9CD0-02CCB8739BB5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3801361-770D-6F40-89DC-EB545DDB8AFF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08944139-F9F3-7943-BCEB-BE4B04164A28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3A4FBAF0-741B-2149-90C7-535640089BF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0" name="Grupp 19">
              <a:extLst>
                <a:ext uri="{FF2B5EF4-FFF2-40B4-BE49-F238E27FC236}">
                  <a16:creationId xmlns:a16="http://schemas.microsoft.com/office/drawing/2014/main" id="{58807A2E-9697-D74B-98B0-162AE36550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81418C15-36C2-3E44-A14C-7074CE448558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44833AF8-4999-7D4F-AE3B-8B0F9A33DFDF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FF4139E5-A452-9845-824A-43F6502DE50C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183BB7F3-8509-4B45-9508-7FA6F428C163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DE036BB2-A884-814F-B716-7468FF3E1938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C10D231-9633-4D40-8745-05CD67ACEB58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23A536BF-0D41-6E4F-985C-BE1F16D015F7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BA63BD33-740B-0441-BEB3-D86ED464D5A4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56D57299-ADB2-AF45-A47F-34F0365988CE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1" name="Grupp 20">
              <a:extLst>
                <a:ext uri="{FF2B5EF4-FFF2-40B4-BE49-F238E27FC236}">
                  <a16:creationId xmlns:a16="http://schemas.microsoft.com/office/drawing/2014/main" id="{50B193BD-04F2-AD45-A802-45224EFD42D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B412C8AC-CE2A-8848-A20D-226D21F4CB5C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FC864472-CE46-9A45-8003-AF4F1FF1F46F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A55052CE-8A2D-5242-87E6-5FAE68A5F451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C5C802A8-B3EB-504F-B960-8D1EB66A1C5F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85EABCF9-7B70-3043-AFE1-619D293FE11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479CB243-E35B-754D-AE34-43FD1DBAB312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236D23C6-AA93-C048-892B-A29832BC0F45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099F8E46-00A7-9B49-BA0B-443C1B18F619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1F014AEE-BA9C-5B4F-A52F-FFC2BFC66238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10" name="Rak 9">
            <a:extLst>
              <a:ext uri="{FF2B5EF4-FFF2-40B4-BE49-F238E27FC236}">
                <a16:creationId xmlns:a16="http://schemas.microsoft.com/office/drawing/2014/main" id="{F42879D5-222F-0640-AA87-3AC584B52044}"/>
              </a:ext>
            </a:extLst>
          </p:cNvPr>
          <p:cNvCxnSpPr>
            <a:cxnSpLocks/>
          </p:cNvCxnSpPr>
          <p:nvPr/>
        </p:nvCxnSpPr>
        <p:spPr>
          <a:xfrm>
            <a:off x="1625600" y="27255788"/>
            <a:ext cx="3957796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>
            <a:extLst>
              <a:ext uri="{FF2B5EF4-FFF2-40B4-BE49-F238E27FC236}">
                <a16:creationId xmlns:a16="http://schemas.microsoft.com/office/drawing/2014/main" id="{35A3ADBA-25A7-C947-B502-691111D0D9E5}"/>
              </a:ext>
            </a:extLst>
          </p:cNvPr>
          <p:cNvCxnSpPr>
            <a:cxnSpLocks/>
          </p:cNvCxnSpPr>
          <p:nvPr/>
        </p:nvCxnSpPr>
        <p:spPr>
          <a:xfrm>
            <a:off x="247666" y="4891747"/>
            <a:ext cx="864550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85D31C7-D918-594B-BEA4-908A2623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63" y="251752"/>
            <a:ext cx="7552857" cy="673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76CF093-1E8D-FF4F-B3C9-72A2B0815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000" y="1112400"/>
            <a:ext cx="7572358" cy="3609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86" r:id="rId3"/>
    <p:sldLayoutId id="2147483800" r:id="rId4"/>
    <p:sldLayoutId id="2147483801" r:id="rId5"/>
    <p:sldLayoutId id="2147483803" r:id="rId6"/>
    <p:sldLayoutId id="2147483802" r:id="rId7"/>
    <p:sldLayoutId id="214748379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2250" indent="-222250" algn="l" rtl="0" eaLnBrk="1" fontAlgn="base" hangingPunct="1">
        <a:lnSpc>
          <a:spcPct val="90000"/>
        </a:lnSpc>
        <a:spcBef>
          <a:spcPts val="1000"/>
        </a:spcBef>
        <a:spcAft>
          <a:spcPts val="200"/>
        </a:spcAft>
        <a:buClr>
          <a:schemeClr val="tx1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6088" indent="-2238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Systemtypsnitt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9925" indent="-2238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Systemtypsnitt"/>
        <a:buChar char="&gt;"/>
        <a:tabLst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846138" indent="-176213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12838" indent="-2667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736" userDrawn="1">
          <p15:clr>
            <a:srgbClr val="F26B43"/>
          </p15:clr>
        </p15:guide>
        <p15:guide id="4" pos="5443" userDrawn="1">
          <p15:clr>
            <a:srgbClr val="F26B43"/>
          </p15:clr>
        </p15:guide>
        <p15:guide id="5" orient="horz" pos="742" userDrawn="1">
          <p15:clr>
            <a:srgbClr val="F26B43"/>
          </p15:clr>
        </p15:guide>
        <p15:guide id="7" pos="158" userDrawn="1">
          <p15:clr>
            <a:srgbClr val="F26B43"/>
          </p15:clr>
        </p15:guide>
        <p15:guide id="9" orient="horz" pos="584" userDrawn="1">
          <p15:clr>
            <a:srgbClr val="F26B43"/>
          </p15:clr>
        </p15:guide>
        <p15:guide id="10" orient="horz" pos="156" userDrawn="1">
          <p15:clr>
            <a:srgbClr val="F26B43"/>
          </p15:clr>
        </p15:guide>
        <p15:guide id="11" pos="5602" userDrawn="1">
          <p15:clr>
            <a:srgbClr val="F26B43"/>
          </p15:clr>
        </p15:guide>
        <p15:guide id="12" pos="667" userDrawn="1">
          <p15:clr>
            <a:srgbClr val="F26B43"/>
          </p15:clr>
        </p15:guide>
        <p15:guide id="13" pos="580" userDrawn="1">
          <p15:clr>
            <a:srgbClr val="F26B43"/>
          </p15:clr>
        </p15:guide>
        <p15:guide id="15" orient="horz" pos="3085" userDrawn="1">
          <p15:clr>
            <a:srgbClr val="F26B43"/>
          </p15:clr>
        </p15:guide>
        <p15:guide id="16" orient="horz" pos="2976" userDrawn="1">
          <p15:clr>
            <a:srgbClr val="F26B43"/>
          </p15:clr>
        </p15:guide>
        <p15:guide id="17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03D575AD-A6D0-2241-A561-4452AE5AF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056" y="840988"/>
            <a:ext cx="8146676" cy="673874"/>
          </a:xfrm>
        </p:spPr>
        <p:txBody>
          <a:bodyPr/>
          <a:lstStyle/>
          <a:p>
            <a:r>
              <a:rPr lang="sv-SE" sz="2800" dirty="0"/>
              <a:t>En hållbar profession? En studie av omsättningen bland </a:t>
            </a:r>
            <a:r>
              <a:rPr lang="sv-SE" sz="2800" dirty="0" smtClean="0"/>
              <a:t>fastighetsmäklare </a:t>
            </a:r>
            <a:r>
              <a:rPr lang="sv-SE" sz="2800" dirty="0"/>
              <a:t>i Sverige</a:t>
            </a:r>
            <a:br>
              <a:rPr lang="sv-SE" sz="2800" dirty="0"/>
            </a:br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C417C881-2E99-E74E-90C7-0F59F15961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4656" y="2365153"/>
            <a:ext cx="3427344" cy="1152578"/>
          </a:xfrm>
        </p:spPr>
        <p:txBody>
          <a:bodyPr/>
          <a:lstStyle/>
          <a:p>
            <a:r>
              <a:rPr lang="sv-SE" dirty="0"/>
              <a:t>Björn Berggren, professor, Institutionen för Fastigheter och byggande, KTH</a:t>
            </a:r>
          </a:p>
          <a:p>
            <a:r>
              <a:rPr lang="sv-SE" dirty="0"/>
              <a:t>Martin Ahlenius, doktorand, Högskolan i Gävle och KTH</a:t>
            </a:r>
          </a:p>
          <a:p>
            <a:r>
              <a:rPr lang="sv-SE" dirty="0"/>
              <a:t>André Nilsson, näringspolitisk expert, Mäklarsamfundet</a:t>
            </a:r>
          </a:p>
        </p:txBody>
      </p:sp>
      <p:pic>
        <p:nvPicPr>
          <p:cNvPr id="14" name="Platshållare för innehåll 13">
            <a:extLst>
              <a:ext uri="{FF2B5EF4-FFF2-40B4-BE49-F238E27FC236}">
                <a16:creationId xmlns:a16="http://schemas.microsoft.com/office/drawing/2014/main" id="{18D3E5BA-4FD0-A64C-A123-ACE4818BB0A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67" y="2365153"/>
            <a:ext cx="3427413" cy="2286727"/>
          </a:xfr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298A0F15-CBE4-9C41-9F71-3019812B89BE}"/>
              </a:ext>
            </a:extLst>
          </p:cNvPr>
          <p:cNvSpPr txBox="1">
            <a:spLocks/>
          </p:cNvSpPr>
          <p:nvPr/>
        </p:nvSpPr>
        <p:spPr>
          <a:xfrm>
            <a:off x="1234714" y="1654122"/>
            <a:ext cx="8181215" cy="711031"/>
          </a:xfrm>
          <a:prstGeom prst="rect">
            <a:avLst/>
          </a:prstGeom>
        </p:spPr>
        <p:txBody>
          <a:bodyPr/>
          <a:lstStyle>
            <a:lvl1pPr marL="222250" indent="-2222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/>
              <a:t>Bostad 2.0 – Frukostseminarium – 26 november 2021</a:t>
            </a:r>
          </a:p>
        </p:txBody>
      </p:sp>
    </p:spTree>
    <p:extLst>
      <p:ext uri="{BB962C8B-B14F-4D97-AF65-F5344CB8AC3E}">
        <p14:creationId xmlns:p14="http://schemas.microsoft.com/office/powerpoint/2010/main" val="116547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ABBEA-22D1-CB45-AB13-036CE3A1A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Den lokala miljöns betydelse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A2D82-47AA-CD44-A05E-A40141880FA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SE" dirty="0"/>
              <a:t>Mäklarens roll skiljer sig åt mellan olika kontexter:</a:t>
            </a:r>
          </a:p>
          <a:p>
            <a:endParaRPr lang="en-SE" dirty="0"/>
          </a:p>
          <a:p>
            <a:pPr lvl="1"/>
            <a:r>
              <a:rPr lang="en-SE" sz="1600" dirty="0"/>
              <a:t>Kunskaper hos köpare och säljare (65’’ timmar på Hemnet, 2020)</a:t>
            </a:r>
          </a:p>
          <a:p>
            <a:pPr lvl="1"/>
            <a:endParaRPr lang="en-SE" sz="1600" dirty="0"/>
          </a:p>
          <a:p>
            <a:pPr lvl="1"/>
            <a:r>
              <a:rPr lang="en-SE" sz="1600" dirty="0"/>
              <a:t>Synligheten / rollen </a:t>
            </a:r>
            <a:r>
              <a:rPr lang="en-GB" sz="1600" dirty="0"/>
              <a:t>i</a:t>
            </a:r>
            <a:r>
              <a:rPr lang="en-SE" sz="1600" dirty="0"/>
              <a:t> den </a:t>
            </a:r>
            <a:r>
              <a:rPr lang="en-GB" sz="1600" dirty="0" err="1"/>
              <a:t>lokala</a:t>
            </a:r>
            <a:r>
              <a:rPr lang="en-GB" sz="1600" dirty="0"/>
              <a:t> </a:t>
            </a:r>
            <a:r>
              <a:rPr lang="en-GB" sz="1600" dirty="0" err="1"/>
              <a:t>miljön</a:t>
            </a:r>
            <a:endParaRPr lang="en-GB" sz="1600" dirty="0"/>
          </a:p>
          <a:p>
            <a:pPr lvl="1"/>
            <a:endParaRPr lang="en-GB" sz="1600" dirty="0"/>
          </a:p>
          <a:p>
            <a:pPr lvl="1"/>
            <a:r>
              <a:rPr lang="en-GB" sz="1600" dirty="0" err="1"/>
              <a:t>Konkurrensen</a:t>
            </a:r>
            <a:endParaRPr lang="en-GB" sz="1600" dirty="0"/>
          </a:p>
          <a:p>
            <a:pPr lvl="1"/>
            <a:endParaRPr lang="en-GB" sz="1600" dirty="0"/>
          </a:p>
          <a:p>
            <a:pPr lvl="1"/>
            <a:r>
              <a:rPr lang="en-GB" sz="1600" dirty="0" err="1"/>
              <a:t>Attityder</a:t>
            </a:r>
            <a:r>
              <a:rPr lang="en-GB" sz="1600" dirty="0"/>
              <a:t> </a:t>
            </a:r>
            <a:r>
              <a:rPr lang="en-GB" sz="1600" dirty="0" err="1"/>
              <a:t>och</a:t>
            </a:r>
            <a:r>
              <a:rPr lang="en-GB" sz="1600" dirty="0"/>
              <a:t> </a:t>
            </a:r>
            <a:r>
              <a:rPr lang="en-GB" sz="1600" dirty="0" err="1"/>
              <a:t>värderingar</a:t>
            </a:r>
            <a:endParaRPr lang="en-SE" sz="1600" dirty="0"/>
          </a:p>
          <a:p>
            <a:endParaRPr lang="en-SE" dirty="0"/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3339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201D1-4CEC-224B-A1CF-E6FB945B0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Är fastighetsmäklare unika?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659AB-D9BE-4347-BDED-7BA57A1E924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SE" dirty="0"/>
              <a:t>För vem (om någon) är detta då ett problem?</a:t>
            </a:r>
          </a:p>
          <a:p>
            <a:pPr lvl="1"/>
            <a:r>
              <a:rPr lang="en-SE" dirty="0"/>
              <a:t>Problem för individen / företaget / samhället?</a:t>
            </a:r>
          </a:p>
          <a:p>
            <a:pPr lvl="1"/>
            <a:r>
              <a:rPr lang="en-SE" dirty="0"/>
              <a:t>Ett yrke som systematiskt missgynnar kvinnor?</a:t>
            </a:r>
          </a:p>
          <a:p>
            <a:endParaRPr lang="en-SE" dirty="0"/>
          </a:p>
          <a:p>
            <a:r>
              <a:rPr lang="en-SE" dirty="0"/>
              <a:t>Förlänga utbildningen (+/-)</a:t>
            </a:r>
          </a:p>
          <a:p>
            <a:pPr lvl="1"/>
            <a:r>
              <a:rPr lang="en-SE" dirty="0"/>
              <a:t>Högre mobilitet bland de som har en treårig universitetsutbildning</a:t>
            </a:r>
            <a:endParaRPr lang="sv-SE" dirty="0"/>
          </a:p>
          <a:p>
            <a:pPr lvl="1"/>
            <a:r>
              <a:rPr lang="sv-SE" dirty="0"/>
              <a:t>Påverkas konsumentskyddet givet konkurrens och marknadens karaktärsdrag?</a:t>
            </a:r>
            <a:endParaRPr lang="en-SE" dirty="0"/>
          </a:p>
          <a:p>
            <a:endParaRPr lang="en-SE" dirty="0"/>
          </a:p>
          <a:p>
            <a:r>
              <a:rPr lang="en-SE" dirty="0"/>
              <a:t>Förlänga praktiktiden</a:t>
            </a:r>
          </a:p>
          <a:p>
            <a:pPr lvl="1"/>
            <a:r>
              <a:rPr lang="en-SE" dirty="0"/>
              <a:t>Ett sätt att justera förväntningarna på arbetet som mäklare</a:t>
            </a:r>
            <a:r>
              <a:rPr lang="sv-SE" dirty="0"/>
              <a:t>, men ännu bättre att justera blivande studenters förväntningar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28334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7D7C6-71DF-7544-B2C7-5DFB27DDE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Konkurrens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59093-E49D-3B49-B44C-8FF1FB401B2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sz="1400" dirty="0">
                <a:cs typeface="Calibri" panose="020F0502020204030204" pitchFamily="34" charset="0"/>
              </a:rPr>
              <a:t>Rörligheten på bostadsmarknaden är låg, låga transaktionskostnader  </a:t>
            </a:r>
          </a:p>
          <a:p>
            <a:r>
              <a:rPr lang="sv-SE" sz="1400" dirty="0">
                <a:cs typeface="Calibri" panose="020F0502020204030204" pitchFamily="34" charset="0"/>
              </a:rPr>
              <a:t>Hur många mäklare kan leva av ca 153 650 stycken affärer per år? </a:t>
            </a:r>
          </a:p>
          <a:p>
            <a:r>
              <a:rPr lang="sv-SE" sz="1400" dirty="0">
                <a:cs typeface="Calibri" panose="020F0502020204030204" pitchFamily="34" charset="0"/>
              </a:rPr>
              <a:t>Mäklarbranschen omsätter 10 500 000 000 kr, vilket ger ett snittarvode på 68 000 kr</a:t>
            </a:r>
          </a:p>
          <a:p>
            <a:r>
              <a:rPr lang="sv-SE" sz="1400" dirty="0">
                <a:cs typeface="Calibri" panose="020F0502020204030204" pitchFamily="34" charset="0"/>
              </a:rPr>
              <a:t>Ett delvis fiktivt exempel: 6210 aktiva mäklare, 153 650 </a:t>
            </a:r>
            <a:r>
              <a:rPr lang="sv-SE" sz="1400" dirty="0" err="1">
                <a:cs typeface="Calibri" panose="020F0502020204030204" pitchFamily="34" charset="0"/>
              </a:rPr>
              <a:t>st</a:t>
            </a:r>
            <a:r>
              <a:rPr lang="sv-SE" sz="1400" dirty="0">
                <a:cs typeface="Calibri" panose="020F0502020204030204" pitchFamily="34" charset="0"/>
              </a:rPr>
              <a:t> affärer, snittarvode 68 000 kr, 25% i provision , 25% i moms, 30% i skatt innebär 27 affärer per år och mäklare, vilket i sin tur ger</a:t>
            </a:r>
            <a:r>
              <a:rPr lang="sv-SE" sz="1400" b="1" dirty="0">
                <a:cs typeface="Calibri" panose="020F0502020204030204" pitchFamily="34" charset="0"/>
              </a:rPr>
              <a:t> 257 040 kr i årslön efter skatt</a:t>
            </a:r>
            <a:r>
              <a:rPr lang="sv-SE" sz="1400" dirty="0">
                <a:cs typeface="Calibri" panose="020F0502020204030204" pitchFamily="34" charset="0"/>
              </a:rPr>
              <a:t>. </a:t>
            </a:r>
          </a:p>
          <a:p>
            <a:pPr marL="285750" indent="-285750"/>
            <a:r>
              <a:rPr lang="sv-SE" sz="1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45% av mäklarna gör 25-50 affärer på ett år. </a:t>
            </a:r>
            <a:r>
              <a:rPr lang="sv-SE" sz="1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23% uppger att de gör fler än 50 affärer på ett år. </a:t>
            </a:r>
            <a:endParaRPr lang="sv-SE" sz="1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/>
            <a:r>
              <a:rPr lang="sv-SE" sz="1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Så 32% får 6 affärer per år, vilket ger</a:t>
            </a:r>
            <a:r>
              <a:rPr lang="sv-SE" sz="1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57 120 kr i årslön efter skatt. </a:t>
            </a:r>
            <a:r>
              <a:rPr lang="sv-SE" sz="1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indent="0">
              <a:buNone/>
            </a:pPr>
            <a:r>
              <a:rPr lang="sv-SE" sz="1400" dirty="0"/>
              <a:t>       (Mäklarsamfundet 2020, UC branschrapport, Svensk Mäklarstatistik, Hitta mäklare)</a:t>
            </a:r>
          </a:p>
          <a:p>
            <a:pPr marL="285750" indent="-28575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7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7D7C6-71DF-7544-B2C7-5DFB27DDE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Konkurrens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59093-E49D-3B49-B44C-8FF1FB401B2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/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19 % (1362 </a:t>
            </a:r>
            <a:r>
              <a:rPr lang="sv-S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av fastighetsmäklarna tjänar under 300 000 kr per år,                                                                                                39 % tjänar mellan 300 000 - 500 000 kr per år,                                                                                           37 % tjänar 500 000 – 1 000 000 kr per år,                                                                                                                                         5 % tjänar mer än 1 miljon kronor per år.</a:t>
            </a:r>
          </a:p>
          <a:p>
            <a:pPr marL="285750" indent="-285750"/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 arvoden är inte 68 000 kr, alla får inte 25%, skattesatser varierar,  franchisegivare är troligen med i omsättningen, all omsättning är inte grundad på intjänade provisioner mm. </a:t>
            </a:r>
          </a:p>
          <a:p>
            <a:pPr marL="285750" indent="-285750"/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Fastighetsmäklarbranschen omsatte </a:t>
            </a:r>
            <a:r>
              <a:rPr lang="sv-S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10 000 000 000 kr första halvåret 2021, </a:t>
            </a: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30% ökning jämfört med samma halvårsperiod förra året, 2019–2020 var ökningen 11%, 2018–2019 var ökningen 9% (SR-Ekot, siffror från SCB)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/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/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658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B2F5C-DC4B-4343-8C8E-8B0C5EDFF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Nästa steg?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F2FA7-EEE6-044E-9704-845D65E0453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SE" dirty="0"/>
              <a:t>Fördjupad analys av livscykeln </a:t>
            </a:r>
            <a:r>
              <a:rPr lang="en-GB" dirty="0"/>
              <a:t>i</a:t>
            </a:r>
            <a:r>
              <a:rPr lang="en-SE" dirty="0"/>
              <a:t> olika regioner / kontexter.</a:t>
            </a:r>
          </a:p>
          <a:p>
            <a:endParaRPr lang="en-SE" dirty="0"/>
          </a:p>
          <a:p>
            <a:r>
              <a:rPr lang="en-SE" dirty="0"/>
              <a:t>En analys av lönsamheten på olika marknader.</a:t>
            </a:r>
          </a:p>
          <a:p>
            <a:endParaRPr lang="en-SE" dirty="0"/>
          </a:p>
          <a:p>
            <a:r>
              <a:rPr lang="en-SE"/>
              <a:t>En komparativ studie kring livscykeln på olika internationella marknader.</a:t>
            </a:r>
            <a:endParaRPr lang="en-SE" dirty="0"/>
          </a:p>
          <a:p>
            <a:endParaRPr lang="en-SE" dirty="0"/>
          </a:p>
          <a:p>
            <a:r>
              <a:rPr lang="en-SE" dirty="0"/>
              <a:t>Analysera mer </a:t>
            </a:r>
            <a:r>
              <a:rPr lang="en-GB" dirty="0"/>
              <a:t>i</a:t>
            </a:r>
            <a:r>
              <a:rPr lang="en-SE" dirty="0"/>
              <a:t> detalj hur i</a:t>
            </a:r>
            <a:r>
              <a:rPr lang="sv-SE" dirty="0" err="1"/>
              <a:t>nterna</a:t>
            </a:r>
            <a:r>
              <a:rPr lang="sv-SE" dirty="0"/>
              <a:t> och externa faktorer påverkar livscykeln. </a:t>
            </a:r>
          </a:p>
          <a:p>
            <a:pPr marL="0" indent="0">
              <a:buNone/>
            </a:pP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6578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99A9E3-1DA9-7A40-BC1D-8BE0D8F7B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525" y="2015082"/>
            <a:ext cx="7552857" cy="673874"/>
          </a:xfrm>
        </p:spPr>
        <p:txBody>
          <a:bodyPr/>
          <a:lstStyle/>
          <a:p>
            <a:r>
              <a:rPr lang="sv-SE" dirty="0"/>
              <a:t>Initiativtagare till Bostad 2.0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C9F00FF-E6EB-4942-BA91-F126C60BE4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79525" y="2772138"/>
            <a:ext cx="3427344" cy="3781438"/>
          </a:xfrm>
        </p:spPr>
        <p:txBody>
          <a:bodyPr/>
          <a:lstStyle/>
          <a:p>
            <a:r>
              <a:rPr lang="sv-SE" dirty="0"/>
              <a:t>Stockholms Stadshus</a:t>
            </a:r>
          </a:p>
          <a:p>
            <a:r>
              <a:rPr lang="sv-SE" dirty="0"/>
              <a:t>SKB</a:t>
            </a:r>
          </a:p>
          <a:p>
            <a:r>
              <a:rPr lang="sv-SE" dirty="0"/>
              <a:t>JM</a:t>
            </a:r>
          </a:p>
          <a:p>
            <a:r>
              <a:rPr lang="sv-SE" dirty="0"/>
              <a:t>OBOS</a:t>
            </a:r>
          </a:p>
          <a:p>
            <a:r>
              <a:rPr lang="sv-SE" dirty="0"/>
              <a:t>Stockholms studentbostäder</a:t>
            </a:r>
          </a:p>
          <a:p>
            <a:r>
              <a:rPr lang="sv-SE" dirty="0"/>
              <a:t>LE Lundbergföretagen</a:t>
            </a:r>
          </a:p>
          <a:p>
            <a:r>
              <a:rPr lang="sv-SE" dirty="0"/>
              <a:t>Svensk Mäklarstatistik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CFD2D2C-D658-E041-891B-18738FDB641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61951" y="2802333"/>
            <a:ext cx="3427341" cy="1482109"/>
          </a:xfrm>
        </p:spPr>
        <p:txBody>
          <a:bodyPr/>
          <a:lstStyle/>
          <a:p>
            <a:r>
              <a:rPr lang="sv-SE" dirty="0"/>
              <a:t>SABO</a:t>
            </a:r>
          </a:p>
          <a:p>
            <a:r>
              <a:rPr lang="sv-SE" dirty="0"/>
              <a:t>Helsingborgshem </a:t>
            </a:r>
          </a:p>
          <a:p>
            <a:r>
              <a:rPr lang="sv-SE" dirty="0"/>
              <a:t>Wallenstam </a:t>
            </a:r>
          </a:p>
          <a:p>
            <a:r>
              <a:rPr lang="sv-SE" dirty="0"/>
              <a:t>Einar Mattsson</a:t>
            </a:r>
          </a:p>
          <a:p>
            <a:r>
              <a:rPr lang="sv-SE" dirty="0"/>
              <a:t>NCC</a:t>
            </a:r>
          </a:p>
          <a:p>
            <a:r>
              <a:rPr lang="sv-SE" dirty="0" err="1"/>
              <a:t>Veidekke</a:t>
            </a:r>
            <a:endParaRPr lang="sv-SE" dirty="0"/>
          </a:p>
          <a:p>
            <a:r>
              <a:rPr lang="sv-SE" dirty="0"/>
              <a:t>BI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9A6C01D-F4DA-AC47-B965-F6EA4DE1C9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60"/>
          <a:stretch/>
        </p:blipFill>
        <p:spPr>
          <a:xfrm>
            <a:off x="1279525" y="124242"/>
            <a:ext cx="7013417" cy="1837853"/>
          </a:xfrm>
          <a:prstGeom prst="rect">
            <a:avLst/>
          </a:prstGeom>
        </p:spPr>
      </p:pic>
      <p:sp>
        <p:nvSpPr>
          <p:cNvPr id="11" name="Platshållare för innehåll 5">
            <a:extLst>
              <a:ext uri="{FF2B5EF4-FFF2-40B4-BE49-F238E27FC236}">
                <a16:creationId xmlns:a16="http://schemas.microsoft.com/office/drawing/2014/main" id="{B7FE1F3F-A66E-8447-8A4B-070BE35A7B70}"/>
              </a:ext>
            </a:extLst>
          </p:cNvPr>
          <p:cNvSpPr txBox="1">
            <a:spLocks/>
          </p:cNvSpPr>
          <p:nvPr/>
        </p:nvSpPr>
        <p:spPr>
          <a:xfrm>
            <a:off x="6150804" y="2462879"/>
            <a:ext cx="3427341" cy="1482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2250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dirty="0"/>
          </a:p>
          <a:p>
            <a:r>
              <a:rPr lang="sv-SE" dirty="0" err="1"/>
              <a:t>Willhem</a:t>
            </a:r>
            <a:endParaRPr lang="sv-SE" dirty="0"/>
          </a:p>
          <a:p>
            <a:r>
              <a:rPr lang="sv-SE" dirty="0" err="1"/>
              <a:t>Rikshem</a:t>
            </a:r>
            <a:endParaRPr lang="sv-SE" dirty="0"/>
          </a:p>
          <a:p>
            <a:r>
              <a:rPr lang="sv-SE" dirty="0"/>
              <a:t>HSB</a:t>
            </a:r>
          </a:p>
          <a:p>
            <a:r>
              <a:rPr lang="sv-SE" dirty="0"/>
              <a:t>Hyresgästföreningen</a:t>
            </a:r>
          </a:p>
          <a:p>
            <a:r>
              <a:rPr lang="sv-SE" dirty="0"/>
              <a:t>Skanska</a:t>
            </a:r>
          </a:p>
          <a:p>
            <a:r>
              <a:rPr lang="sv-SE" dirty="0"/>
              <a:t>Fastighetsägarna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039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6C37332-C05A-6D4F-A99E-261FC3B9E6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3" r="27835"/>
          <a:stretch/>
        </p:blipFill>
        <p:spPr>
          <a:xfrm>
            <a:off x="7815715" y="-38981"/>
            <a:ext cx="1449654" cy="532253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DB6B753-C725-A74F-BA57-75DFA4E1C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Frukostseminarier – Program hösten 2021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A4BCF37-2C2F-A447-82A9-BEB3793F03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8263" y="1131573"/>
            <a:ext cx="6664681" cy="3612000"/>
          </a:xfrm>
        </p:spPr>
        <p:txBody>
          <a:bodyPr/>
          <a:lstStyle/>
          <a:p>
            <a:pPr marL="0" indent="0">
              <a:buNone/>
            </a:pPr>
            <a:r>
              <a:rPr lang="sv-SE" sz="1400" dirty="0">
                <a:solidFill>
                  <a:srgbClr val="1954A6"/>
                </a:solidFill>
              </a:rPr>
              <a:t>3 september	Hur påverkar införda amorteringskrav bostadspriserna? 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1954A6"/>
                </a:solidFill>
              </a:rPr>
              <a:t>17 september	Vad vet vi om byggherrekostnadernas utveckling?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1954A6"/>
                </a:solidFill>
              </a:rPr>
              <a:t>1 oktober		Hållbara lösningar: Energideklarationer – informations- och 		priseffekter 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1954A6"/>
                </a:solidFill>
              </a:rPr>
              <a:t>15 oktober		Mot en digitaliserad samhällsbyggnadsprocess – 			Dags att upphäva 3 kap. i fastighetsbildningslagen?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sv-SE" sz="1400" dirty="0">
                <a:solidFill>
                  <a:srgbClr val="1954A6"/>
                </a:solidFill>
              </a:rPr>
              <a:t>29 oktober		Tekniska landvinningar av digitalisering inom bygg och 			fastighet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1954A6"/>
                </a:solidFill>
              </a:rPr>
              <a:t>12 november	Vad menas egentligen med bostadsbrist? 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D02F80"/>
                </a:solidFill>
              </a:rPr>
              <a:t>26 november	En hållbar profession? En studie av omsättningen bland       		fastighetsmäklare i Sverige</a:t>
            </a:r>
          </a:p>
          <a:p>
            <a:pPr marL="0" indent="0">
              <a:buNone/>
            </a:pPr>
            <a:r>
              <a:rPr lang="sv-SE" sz="1400" dirty="0"/>
              <a:t>10 december	Kommunala krav på lägre hyra och sociala kontrakt i 	 		nyproduktionen </a:t>
            </a:r>
          </a:p>
        </p:txBody>
      </p:sp>
    </p:spTree>
    <p:extLst>
      <p:ext uri="{BB962C8B-B14F-4D97-AF65-F5344CB8AC3E}">
        <p14:creationId xmlns:p14="http://schemas.microsoft.com/office/powerpoint/2010/main" val="239749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7D7C6-71DF-7544-B2C7-5DFB27DDE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Fastighetsmäkleri – En hållbar profession?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59093-E49D-3B49-B44C-8FF1FB401B2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/>
            <a:r>
              <a:rPr lang="en-SE" dirty="0"/>
              <a:t>”</a:t>
            </a:r>
            <a:r>
              <a:rPr lang="en-SE" b="1" i="1" dirty="0"/>
              <a:t>50 procent av alla nyutbildade mäklare lämnar yrket efter två år</a:t>
            </a:r>
            <a:r>
              <a:rPr lang="en-SE" dirty="0"/>
              <a:t>”, Ingrid Eiken, VD för Mäklarsamfundet (2013).</a:t>
            </a:r>
          </a:p>
          <a:p>
            <a:pPr marL="285750" indent="-285750"/>
            <a:endParaRPr lang="en-SE" dirty="0"/>
          </a:p>
          <a:p>
            <a:pPr marL="285750" indent="-285750"/>
            <a:r>
              <a:rPr lang="en-GB" dirty="0"/>
              <a:t>“</a:t>
            </a:r>
            <a:r>
              <a:rPr lang="en-GB" b="1" i="1" dirty="0"/>
              <a:t>Vi har </a:t>
            </a:r>
            <a:r>
              <a:rPr lang="en-GB" b="1" i="1" dirty="0" err="1"/>
              <a:t>länge</a:t>
            </a:r>
            <a:r>
              <a:rPr lang="en-GB" b="1" i="1" dirty="0"/>
              <a:t> </a:t>
            </a:r>
            <a:r>
              <a:rPr lang="en-GB" b="1" i="1" dirty="0" err="1"/>
              <a:t>upplevt</a:t>
            </a:r>
            <a:r>
              <a:rPr lang="en-GB" b="1" i="1" dirty="0"/>
              <a:t> </a:t>
            </a:r>
            <a:r>
              <a:rPr lang="en-GB" b="1" i="1" dirty="0" err="1"/>
              <a:t>att</a:t>
            </a:r>
            <a:r>
              <a:rPr lang="en-GB" b="1" i="1" dirty="0"/>
              <a:t> </a:t>
            </a:r>
            <a:r>
              <a:rPr lang="en-GB" b="1" i="1" dirty="0" err="1"/>
              <a:t>många</a:t>
            </a:r>
            <a:r>
              <a:rPr lang="en-GB" b="1" i="1" dirty="0"/>
              <a:t> ser det </a:t>
            </a:r>
            <a:r>
              <a:rPr lang="en-GB" b="1" i="1" dirty="0" err="1"/>
              <a:t>som</a:t>
            </a:r>
            <a:r>
              <a:rPr lang="en-GB" b="1" i="1" dirty="0"/>
              <a:t> </a:t>
            </a:r>
            <a:r>
              <a:rPr lang="en-GB" b="1" i="1" dirty="0" err="1"/>
              <a:t>ett</a:t>
            </a:r>
            <a:r>
              <a:rPr lang="en-GB" b="1" i="1" dirty="0"/>
              <a:t> </a:t>
            </a:r>
            <a:r>
              <a:rPr lang="en-GB" b="1" i="1" dirty="0" err="1"/>
              <a:t>genomgångsyrke</a:t>
            </a:r>
            <a:r>
              <a:rPr lang="en-GB" b="1" i="1" dirty="0"/>
              <a:t>, </a:t>
            </a:r>
            <a:r>
              <a:rPr lang="en-GB" b="1" i="1" dirty="0" err="1"/>
              <a:t>där</a:t>
            </a:r>
            <a:r>
              <a:rPr lang="en-GB" b="1" i="1" dirty="0"/>
              <a:t> </a:t>
            </a:r>
            <a:r>
              <a:rPr lang="en-GB" b="1" i="1" dirty="0" err="1"/>
              <a:t>ett</a:t>
            </a:r>
            <a:r>
              <a:rPr lang="en-GB" b="1" i="1" dirty="0"/>
              <a:t> </a:t>
            </a:r>
            <a:r>
              <a:rPr lang="en-GB" b="1" i="1" dirty="0" err="1"/>
              <a:t>flertal</a:t>
            </a:r>
            <a:r>
              <a:rPr lang="en-GB" b="1" i="1" dirty="0"/>
              <a:t> </a:t>
            </a:r>
            <a:r>
              <a:rPr lang="en-GB" b="1" i="1" dirty="0" err="1"/>
              <a:t>inte</a:t>
            </a:r>
            <a:r>
              <a:rPr lang="en-GB" b="1" i="1" dirty="0"/>
              <a:t> </a:t>
            </a:r>
            <a:r>
              <a:rPr lang="en-GB" b="1" i="1" dirty="0" err="1"/>
              <a:t>stannar</a:t>
            </a:r>
            <a:r>
              <a:rPr lang="en-GB" b="1" i="1" dirty="0"/>
              <a:t> </a:t>
            </a:r>
            <a:r>
              <a:rPr lang="en-GB" b="1" i="1" dirty="0" err="1"/>
              <a:t>mer</a:t>
            </a:r>
            <a:r>
              <a:rPr lang="en-GB" b="1" i="1" dirty="0"/>
              <a:t> </a:t>
            </a:r>
            <a:r>
              <a:rPr lang="en-GB" b="1" i="1" dirty="0" err="1"/>
              <a:t>än</a:t>
            </a:r>
            <a:r>
              <a:rPr lang="en-GB" b="1" i="1" dirty="0"/>
              <a:t> </a:t>
            </a:r>
            <a:r>
              <a:rPr lang="en-GB" b="1" i="1" dirty="0" err="1"/>
              <a:t>två</a:t>
            </a:r>
            <a:r>
              <a:rPr lang="en-GB" b="1" i="1" dirty="0"/>
              <a:t> </a:t>
            </a:r>
            <a:r>
              <a:rPr lang="en-GB" b="1" i="1" dirty="0" err="1"/>
              <a:t>år</a:t>
            </a:r>
            <a:r>
              <a:rPr lang="en-GB" dirty="0"/>
              <a:t>”, Jenny Stenberg, VD </a:t>
            </a:r>
            <a:r>
              <a:rPr lang="en-GB" dirty="0" err="1"/>
              <a:t>för</a:t>
            </a:r>
            <a:r>
              <a:rPr lang="en-GB" dirty="0"/>
              <a:t> FMF (2020).</a:t>
            </a:r>
          </a:p>
          <a:p>
            <a:endParaRPr lang="en-SE" dirty="0"/>
          </a:p>
          <a:p>
            <a:r>
              <a:rPr lang="en-SE" dirty="0"/>
              <a:t>Syftet med denna studie är att analysera hur livscykeln för nyregistrerade fastighetsmäklare ser ut – stämmer den med tidigare utsagor? </a:t>
            </a:r>
          </a:p>
          <a:p>
            <a:endParaRPr lang="en-SE" dirty="0"/>
          </a:p>
          <a:p>
            <a:r>
              <a:rPr lang="en-SE" dirty="0"/>
              <a:t>Metoden vi valt är en kohortstudie, där vi följer nio kullar (kohorter) av registrerade mäklare från 2011—2019.</a:t>
            </a:r>
          </a:p>
        </p:txBody>
      </p:sp>
    </p:spTree>
    <p:extLst>
      <p:ext uri="{BB962C8B-B14F-4D97-AF65-F5344CB8AC3E}">
        <p14:creationId xmlns:p14="http://schemas.microsoft.com/office/powerpoint/2010/main" val="31227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76F73-88B9-A34C-B21D-8B2C26A11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Personalomsättning inom säljande yrken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11755-75C5-4546-B04E-7B57C3B44A4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Rent </a:t>
            </a:r>
            <a:r>
              <a:rPr lang="en-GB" dirty="0" err="1"/>
              <a:t>generellt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har det </a:t>
            </a:r>
            <a:r>
              <a:rPr lang="en-GB" dirty="0" err="1"/>
              <a:t>historiskt</a:t>
            </a:r>
            <a:r>
              <a:rPr lang="en-GB" dirty="0"/>
              <a:t> sett </a:t>
            </a:r>
            <a:r>
              <a:rPr lang="en-GB" dirty="0" err="1"/>
              <a:t>varit</a:t>
            </a:r>
            <a:r>
              <a:rPr lang="en-GB" dirty="0"/>
              <a:t> </a:t>
            </a:r>
            <a:r>
              <a:rPr lang="en-GB" dirty="0" err="1"/>
              <a:t>svårt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b="1" dirty="0" err="1"/>
              <a:t>hitta</a:t>
            </a:r>
            <a:r>
              <a:rPr lang="en-GB" dirty="0"/>
              <a:t>, </a:t>
            </a:r>
            <a:r>
              <a:rPr lang="en-GB" b="1" dirty="0" err="1"/>
              <a:t>utbilda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b="1" dirty="0" err="1"/>
              <a:t>behålla</a:t>
            </a:r>
            <a:r>
              <a:rPr lang="en-GB" dirty="0"/>
              <a:t> bra </a:t>
            </a:r>
            <a:r>
              <a:rPr lang="en-GB" dirty="0" err="1"/>
              <a:t>säljare</a:t>
            </a:r>
            <a:r>
              <a:rPr lang="en-GB" dirty="0"/>
              <a:t>. </a:t>
            </a:r>
            <a:r>
              <a:rPr lang="en-GB" dirty="0" err="1"/>
              <a:t>Mäklare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förvisso</a:t>
            </a:r>
            <a:r>
              <a:rPr lang="en-GB" dirty="0"/>
              <a:t> </a:t>
            </a:r>
            <a:r>
              <a:rPr lang="en-GB" dirty="0" err="1"/>
              <a:t>säljare</a:t>
            </a:r>
            <a:r>
              <a:rPr lang="en-GB" dirty="0"/>
              <a:t> men </a:t>
            </a:r>
            <a:r>
              <a:rPr lang="en-GB" dirty="0" err="1"/>
              <a:t>skiljer</a:t>
            </a:r>
            <a:r>
              <a:rPr lang="en-GB" dirty="0"/>
              <a:t> sig </a:t>
            </a:r>
            <a:r>
              <a:rPr lang="en-GB" dirty="0" err="1"/>
              <a:t>åt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ett</a:t>
            </a:r>
            <a:r>
              <a:rPr lang="en-GB" dirty="0"/>
              <a:t> </a:t>
            </a:r>
            <a:r>
              <a:rPr lang="en-GB" dirty="0" err="1"/>
              <a:t>flertal</a:t>
            </a:r>
            <a:r>
              <a:rPr lang="en-GB" dirty="0"/>
              <a:t> </a:t>
            </a:r>
            <a:r>
              <a:rPr lang="en-GB" dirty="0" err="1"/>
              <a:t>punkter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	de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välutbildade</a:t>
            </a:r>
            <a:r>
              <a:rPr lang="en-GB" dirty="0"/>
              <a:t>, </a:t>
            </a:r>
          </a:p>
          <a:p>
            <a:pPr lvl="1"/>
            <a:r>
              <a:rPr lang="en-GB" dirty="0"/>
              <a:t>	</a:t>
            </a:r>
            <a:r>
              <a:rPr lang="en-GB" dirty="0" err="1"/>
              <a:t>personligt</a:t>
            </a:r>
            <a:r>
              <a:rPr lang="en-GB" dirty="0"/>
              <a:t> </a:t>
            </a:r>
            <a:r>
              <a:rPr lang="en-GB" dirty="0" err="1"/>
              <a:t>ansvariga</a:t>
            </a:r>
            <a:r>
              <a:rPr lang="en-GB" dirty="0"/>
              <a:t>, </a:t>
            </a:r>
          </a:p>
          <a:p>
            <a:pPr lvl="1"/>
            <a:r>
              <a:rPr lang="en-GB" dirty="0"/>
              <a:t>	</a:t>
            </a:r>
            <a:r>
              <a:rPr lang="en-GB" dirty="0" err="1"/>
              <a:t>genomför</a:t>
            </a:r>
            <a:r>
              <a:rPr lang="en-GB" dirty="0"/>
              <a:t> </a:t>
            </a:r>
            <a:r>
              <a:rPr lang="en-GB" dirty="0" err="1"/>
              <a:t>hela</a:t>
            </a:r>
            <a:r>
              <a:rPr lang="en-GB" dirty="0"/>
              <a:t> </a:t>
            </a:r>
            <a:r>
              <a:rPr lang="en-GB" dirty="0" err="1"/>
              <a:t>affären</a:t>
            </a:r>
            <a:r>
              <a:rPr lang="en-GB" dirty="0"/>
              <a:t>, 		</a:t>
            </a:r>
          </a:p>
          <a:p>
            <a:pPr lvl="1"/>
            <a:r>
              <a:rPr lang="en-GB" dirty="0"/>
              <a:t>	</a:t>
            </a:r>
            <a:r>
              <a:rPr lang="en-GB" dirty="0" err="1"/>
              <a:t>jobbar</a:t>
            </a:r>
            <a:r>
              <a:rPr lang="en-GB" dirty="0"/>
              <a:t> </a:t>
            </a:r>
            <a:r>
              <a:rPr lang="en-GB" dirty="0" err="1"/>
              <a:t>oftast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ren provision.</a:t>
            </a:r>
          </a:p>
          <a:p>
            <a:endParaRPr lang="en-GB" dirty="0"/>
          </a:p>
          <a:p>
            <a:r>
              <a:rPr lang="en-GB" dirty="0"/>
              <a:t>Dessa </a:t>
            </a:r>
            <a:r>
              <a:rPr lang="en-GB" dirty="0" err="1"/>
              <a:t>särdrag</a:t>
            </a:r>
            <a:r>
              <a:rPr lang="en-GB" dirty="0"/>
              <a:t> </a:t>
            </a:r>
            <a:r>
              <a:rPr lang="en-GB" dirty="0" err="1"/>
              <a:t>gör</a:t>
            </a:r>
            <a:r>
              <a:rPr lang="en-GB" dirty="0"/>
              <a:t> </a:t>
            </a:r>
            <a:r>
              <a:rPr lang="en-GB" dirty="0" err="1"/>
              <a:t>även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svenska</a:t>
            </a:r>
            <a:r>
              <a:rPr lang="en-GB" dirty="0"/>
              <a:t> </a:t>
            </a:r>
            <a:r>
              <a:rPr lang="en-GB" dirty="0" err="1"/>
              <a:t>mäklare</a:t>
            </a:r>
            <a:r>
              <a:rPr lang="en-GB" dirty="0"/>
              <a:t> </a:t>
            </a:r>
            <a:r>
              <a:rPr lang="en-GB" dirty="0" err="1"/>
              <a:t>skiljer</a:t>
            </a:r>
            <a:r>
              <a:rPr lang="en-GB" dirty="0"/>
              <a:t> sig </a:t>
            </a:r>
            <a:r>
              <a:rPr lang="en-GB" dirty="0" err="1"/>
              <a:t>åt</a:t>
            </a:r>
            <a:r>
              <a:rPr lang="en-GB" dirty="0"/>
              <a:t> </a:t>
            </a:r>
            <a:r>
              <a:rPr lang="en-GB" dirty="0" err="1"/>
              <a:t>från</a:t>
            </a:r>
            <a:r>
              <a:rPr lang="en-GB" dirty="0"/>
              <a:t> </a:t>
            </a:r>
            <a:r>
              <a:rPr lang="en-GB" dirty="0" err="1"/>
              <a:t>exempelvis</a:t>
            </a:r>
            <a:r>
              <a:rPr lang="en-GB" dirty="0"/>
              <a:t> </a:t>
            </a:r>
            <a:r>
              <a:rPr lang="en-GB" dirty="0" err="1"/>
              <a:t>amerikanska</a:t>
            </a:r>
            <a:r>
              <a:rPr lang="en-GB" dirty="0"/>
              <a:t> </a:t>
            </a:r>
            <a:r>
              <a:rPr lang="en-GB" dirty="0" err="1"/>
              <a:t>mäklare</a:t>
            </a:r>
            <a:r>
              <a:rPr lang="en-GB" dirty="0"/>
              <a:t>. </a:t>
            </a:r>
          </a:p>
          <a:p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lämna</a:t>
            </a:r>
            <a:r>
              <a:rPr lang="en-GB" dirty="0"/>
              <a:t> </a:t>
            </a:r>
            <a:r>
              <a:rPr lang="en-GB" dirty="0" err="1"/>
              <a:t>sitt</a:t>
            </a:r>
            <a:r>
              <a:rPr lang="en-GB" dirty="0"/>
              <a:t> </a:t>
            </a:r>
            <a:r>
              <a:rPr lang="en-GB" dirty="0" err="1"/>
              <a:t>yrke</a:t>
            </a:r>
            <a:r>
              <a:rPr lang="en-GB" dirty="0"/>
              <a:t> </a:t>
            </a:r>
            <a:r>
              <a:rPr lang="en-GB" dirty="0" err="1"/>
              <a:t>innebär</a:t>
            </a:r>
            <a:r>
              <a:rPr lang="en-GB" dirty="0"/>
              <a:t> </a:t>
            </a:r>
            <a:r>
              <a:rPr lang="en-GB" dirty="0" err="1"/>
              <a:t>oftast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man </a:t>
            </a:r>
            <a:r>
              <a:rPr lang="en-GB" dirty="0" err="1"/>
              <a:t>lämnar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organisation, men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lämna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organisation </a:t>
            </a:r>
            <a:r>
              <a:rPr lang="en-GB" dirty="0" err="1"/>
              <a:t>innebär</a:t>
            </a:r>
            <a:r>
              <a:rPr lang="en-GB" dirty="0"/>
              <a:t> </a:t>
            </a:r>
            <a:r>
              <a:rPr lang="en-GB" dirty="0" err="1"/>
              <a:t>inte</a:t>
            </a:r>
            <a:r>
              <a:rPr lang="en-GB" dirty="0"/>
              <a:t> </a:t>
            </a:r>
            <a:r>
              <a:rPr lang="en-GB" dirty="0" err="1"/>
              <a:t>nödvändigtvis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man </a:t>
            </a:r>
            <a:r>
              <a:rPr lang="en-GB" dirty="0" err="1"/>
              <a:t>lämnar</a:t>
            </a:r>
            <a:r>
              <a:rPr lang="en-GB" dirty="0"/>
              <a:t> </a:t>
            </a:r>
            <a:r>
              <a:rPr lang="en-GB" dirty="0" err="1"/>
              <a:t>yrket</a:t>
            </a:r>
            <a:r>
              <a:rPr lang="en-GB" dirty="0"/>
              <a:t>.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532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76F73-88B9-A34C-B21D-8B2C26A11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Personalomsättning inom säljande yrken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11755-75C5-4546-B04E-7B57C3B44A4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SE" dirty="0"/>
              <a:t>app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omsättning</a:t>
            </a:r>
            <a:r>
              <a:rPr lang="en-GB" dirty="0"/>
              <a:t> (</a:t>
            </a:r>
            <a:r>
              <a:rPr lang="en-GB" dirty="0" err="1"/>
              <a:t>vem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kunden</a:t>
            </a:r>
            <a:r>
              <a:rPr lang="en-GB" dirty="0"/>
              <a:t> </a:t>
            </a:r>
            <a:r>
              <a:rPr lang="en-GB" dirty="0" err="1"/>
              <a:t>lojal</a:t>
            </a:r>
            <a:r>
              <a:rPr lang="en-GB" dirty="0"/>
              <a:t> mot?) (-)</a:t>
            </a:r>
          </a:p>
          <a:p>
            <a:endParaRPr lang="en-GB" dirty="0"/>
          </a:p>
          <a:p>
            <a:r>
              <a:rPr lang="en-GB" dirty="0" err="1"/>
              <a:t>Förnyelse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innovation (+)</a:t>
            </a:r>
            <a:endParaRPr lang="en-SE" dirty="0"/>
          </a:p>
          <a:p>
            <a:endParaRPr lang="en-SE" dirty="0"/>
          </a:p>
          <a:p>
            <a:r>
              <a:rPr lang="en-SE" dirty="0"/>
              <a:t>Kostnad för att lära upp ny personal (-)</a:t>
            </a:r>
          </a:p>
          <a:p>
            <a:endParaRPr lang="en-SE" dirty="0"/>
          </a:p>
          <a:p>
            <a:r>
              <a:rPr lang="en-SE" dirty="0"/>
              <a:t>Karriärmöjligheter (+)</a:t>
            </a:r>
          </a:p>
          <a:p>
            <a:endParaRPr lang="en-SE" dirty="0"/>
          </a:p>
          <a:p>
            <a:r>
              <a:rPr lang="en-SE" dirty="0"/>
              <a:t>Dysfunktionell och funktionell omsättning</a:t>
            </a:r>
            <a:r>
              <a:rPr lang="sv-SE" dirty="0"/>
              <a:t> 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23169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98638-A5BD-6741-927D-FE6F0BB75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Livscykeln för svenska fastighetsmäklare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C017C5-68A8-544A-9CFA-ECBDB4A7E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11" y="1106740"/>
            <a:ext cx="6890184" cy="361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8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62AC2-FBE7-A24F-8AB0-5925771CB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Livscykel för män och kvinnor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AE01CE-E372-1442-9CF2-E86E1780D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60" y="1119365"/>
            <a:ext cx="6693903" cy="362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0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0E7DE-4BF4-1545-93E0-7063ADFBE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Överlevnad </a:t>
            </a:r>
            <a:r>
              <a:rPr lang="en-GB" dirty="0"/>
              <a:t>i</a:t>
            </a:r>
            <a:r>
              <a:rPr lang="en-SE" dirty="0"/>
              <a:t> olika regioner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541483-54C5-124E-9619-E1923ABD4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5843"/>
            <a:ext cx="82296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1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cb025ba9a6ccf8fed139b5222f2a63b17a4791"/>
</p:tagLst>
</file>

<file path=ppt/theme/theme1.xml><?xml version="1.0" encoding="utf-8"?>
<a:theme xmlns:a="http://schemas.openxmlformats.org/drawingml/2006/main" name="KTH_PPT-mall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npassat 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TH_PPT template 2014 flerfärgade_16_9_181002" id="{C2C482A2-B64F-1641-B856-45C1E0D0B04B}" vid="{B7923EE1-B23C-9F4E-BE98-4BD0CF59DB9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KTH_PPT template 2014 blue_16_9_181002 (002)</Template>
  <TotalTime>15956</TotalTime>
  <Words>880</Words>
  <Application>Microsoft Office PowerPoint</Application>
  <PresentationFormat>On-screen Show (16:9)</PresentationFormat>
  <Paragraphs>108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Systemtypsnitt</vt:lpstr>
      <vt:lpstr>Times New Roman</vt:lpstr>
      <vt:lpstr>KTH_PPT-mall</vt:lpstr>
      <vt:lpstr>En hållbar profession? En studie av omsättningen bland fastighetsmäklare i Sverige </vt:lpstr>
      <vt:lpstr>Initiativtagare till Bostad 2.0</vt:lpstr>
      <vt:lpstr>Frukostseminarier – Program hösten 2021</vt:lpstr>
      <vt:lpstr>Fastighetsmäkleri – En hållbar profession?</vt:lpstr>
      <vt:lpstr>Personalomsättning inom säljande yrken</vt:lpstr>
      <vt:lpstr>Personalomsättning inom säljande yrken</vt:lpstr>
      <vt:lpstr>Livscykeln för svenska fastighetsmäklare</vt:lpstr>
      <vt:lpstr>Livscykel för män och kvinnor</vt:lpstr>
      <vt:lpstr>Överlevnad i olika regioner</vt:lpstr>
      <vt:lpstr>Den lokala miljöns betydelse</vt:lpstr>
      <vt:lpstr>Är fastighetsmäklare unika?</vt:lpstr>
      <vt:lpstr>Konkurrens</vt:lpstr>
      <vt:lpstr>Konkurrens</vt:lpstr>
      <vt:lpstr>Nästa steg?</vt:lpstr>
    </vt:vector>
  </TitlesOfParts>
  <Company>KTH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Malin Söderkvist</dc:creator>
  <cp:lastModifiedBy>Anna Stenberg</cp:lastModifiedBy>
  <cp:revision>531</cp:revision>
  <cp:lastPrinted>2021-11-24T07:06:28Z</cp:lastPrinted>
  <dcterms:created xsi:type="dcterms:W3CDTF">2019-02-11T09:39:15Z</dcterms:created>
  <dcterms:modified xsi:type="dcterms:W3CDTF">2021-11-26T08:40:46Z</dcterms:modified>
</cp:coreProperties>
</file>