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99" r:id="rId2"/>
    <p:sldId id="305" r:id="rId3"/>
    <p:sldId id="304" r:id="rId4"/>
    <p:sldId id="306" r:id="rId5"/>
    <p:sldId id="307" r:id="rId6"/>
    <p:sldId id="308" r:id="rId7"/>
    <p:sldId id="309" r:id="rId8"/>
    <p:sldId id="310" r:id="rId9"/>
    <p:sldId id="311" r:id="rId10"/>
    <p:sldId id="312" r:id="rId11"/>
    <p:sldId id="313" r:id="rId12"/>
    <p:sldId id="314" r:id="rId13"/>
    <p:sldId id="315" r:id="rId14"/>
    <p:sldId id="316" r:id="rId15"/>
    <p:sldId id="317" r:id="rId16"/>
    <p:sldId id="318" r:id="rId17"/>
    <p:sldId id="319" r:id="rId18"/>
    <p:sldId id="320" r:id="rId19"/>
    <p:sldId id="321" r:id="rId20"/>
  </p:sldIdLst>
  <p:sldSz cx="9144000" cy="5143500" type="screen16x9"/>
  <p:notesSz cx="6858000" cy="9144000"/>
  <p:custDataLst>
    <p:tags r:id="rId23"/>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Söderkvist" initials="MS" lastIdx="9" clrIdx="0">
    <p:extLst>
      <p:ext uri="{19B8F6BF-5375-455C-9EA6-DF929625EA0E}">
        <p15:presenceInfo xmlns:p15="http://schemas.microsoft.com/office/powerpoint/2012/main" userId="S-1-5-21-1948194976-2510558922-1916008050-1077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5999"/>
    <a:srgbClr val="1954A6"/>
    <a:srgbClr val="AFC92B"/>
    <a:srgbClr val="D85497"/>
    <a:srgbClr val="62922E"/>
    <a:srgbClr val="5E87C0"/>
    <a:srgbClr val="848489"/>
    <a:srgbClr val="65656C"/>
    <a:srgbClr val="D02F80"/>
    <a:srgbClr val="2191C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8" autoAdjust="0"/>
    <p:restoredTop sz="93072" autoAdjust="0"/>
  </p:normalViewPr>
  <p:slideViewPr>
    <p:cSldViewPr snapToGrid="0">
      <p:cViewPr varScale="1">
        <p:scale>
          <a:sx n="83" d="100"/>
          <a:sy n="83" d="100"/>
        </p:scale>
        <p:origin x="30" y="30"/>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682"/>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60A68EE-FC1D-154D-B0B2-8F10538CA1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Platshållare för datum 2">
            <a:extLst>
              <a:ext uri="{FF2B5EF4-FFF2-40B4-BE49-F238E27FC236}">
                <a16:creationId xmlns:a16="http://schemas.microsoft.com/office/drawing/2014/main" id="{24D638D7-DEA4-1247-A9EB-8982C7537D0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E482C1D7-B25D-44E6-A2D0-D10D1D9E6077}" type="datetimeFigureOut">
              <a:rPr lang="en-GB"/>
              <a:pPr>
                <a:defRPr/>
              </a:pPr>
              <a:t>15/10/2021</a:t>
            </a:fld>
            <a:endParaRPr lang="en-GB"/>
          </a:p>
        </p:txBody>
      </p:sp>
      <p:sp>
        <p:nvSpPr>
          <p:cNvPr id="4" name="Platshållare för sidfot 3">
            <a:extLst>
              <a:ext uri="{FF2B5EF4-FFF2-40B4-BE49-F238E27FC236}">
                <a16:creationId xmlns:a16="http://schemas.microsoft.com/office/drawing/2014/main" id="{BD4AEC7E-9E0A-F348-8BEB-360ABEA852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Platshållare för bildnummer 4">
            <a:extLst>
              <a:ext uri="{FF2B5EF4-FFF2-40B4-BE49-F238E27FC236}">
                <a16:creationId xmlns:a16="http://schemas.microsoft.com/office/drawing/2014/main" id="{56838CD8-B67A-DE4B-9D64-CF9FD9C9A62E}"/>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3538062-B7CA-4502-88E7-928089303C77}"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53AAA87-6F70-2F43-9A3C-FA3D36237E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65F49FED-13B4-B74A-AF1E-0B5D3706DE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37D4C97F-02FF-434B-8EAA-0F723077CD05}" type="datetimeFigureOut">
              <a:rPr lang="sv-SE"/>
              <a:pPr>
                <a:defRPr/>
              </a:pPr>
              <a:t>2021-10-15</a:t>
            </a:fld>
            <a:endParaRPr lang="sv-SE"/>
          </a:p>
        </p:txBody>
      </p:sp>
      <p:sp>
        <p:nvSpPr>
          <p:cNvPr id="4" name="Platshållare för bildobjekt 3">
            <a:extLst>
              <a:ext uri="{FF2B5EF4-FFF2-40B4-BE49-F238E27FC236}">
                <a16:creationId xmlns:a16="http://schemas.microsoft.com/office/drawing/2014/main" id="{4730BF3B-6153-7140-AD57-ECE26CA8AB12}"/>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5D978D40-EB87-4440-802D-12F96A066E2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EA429AAB-B1EE-6F47-B4D7-E30F7E497A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CE43AB95-16A5-8F4F-9927-6A8C0839FD8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811775-299A-4959-BF5A-5DFB3E75F6AC}" type="slidenum">
              <a:rPr lang="sv-SE"/>
              <a:pPr>
                <a:defRPr/>
              </a:pPr>
              <a:t>‹#›</a:t>
            </a:fld>
            <a:endParaRPr lang="sv-S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bild">
    <p:spTree>
      <p:nvGrpSpPr>
        <p:cNvPr id="1" name=""/>
        <p:cNvGrpSpPr/>
        <p:nvPr/>
      </p:nvGrpSpPr>
      <p:grpSpPr>
        <a:xfrm>
          <a:off x="0" y="0"/>
          <a:ext cx="0" cy="0"/>
          <a:chOff x="0" y="0"/>
          <a:chExt cx="0" cy="0"/>
        </a:xfrm>
      </p:grpSpPr>
      <p:pic>
        <p:nvPicPr>
          <p:cNvPr id="2" name="Bildobjekt 18"/>
          <p:cNvPicPr>
            <a:picLocks noChangeAspect="1" noChangeArrowheads="1"/>
          </p:cNvPicPr>
          <p:nvPr/>
        </p:nvPicPr>
        <p:blipFill>
          <a:blip r:embed="rId2">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grpSp>
        <p:nvGrpSpPr>
          <p:cNvPr id="12" name="Grupp 11">
            <a:extLst>
              <a:ext uri="{FF2B5EF4-FFF2-40B4-BE49-F238E27FC236}">
                <a16:creationId xmlns:a16="http://schemas.microsoft.com/office/drawing/2014/main" id="{E9331F4D-CFBF-B743-B11A-1C8047D3CFBE}"/>
              </a:ext>
            </a:extLst>
          </p:cNvPr>
          <p:cNvGrpSpPr/>
          <p:nvPr userDrawn="1"/>
        </p:nvGrpSpPr>
        <p:grpSpPr>
          <a:xfrm>
            <a:off x="0" y="0"/>
            <a:ext cx="1172780" cy="1181100"/>
            <a:chOff x="0" y="0"/>
            <a:chExt cx="1118774" cy="1126711"/>
          </a:xfrm>
          <a:noFill/>
        </p:grpSpPr>
        <p:pic>
          <p:nvPicPr>
            <p:cNvPr id="13" name="Picture 2">
              <a:extLst>
                <a:ext uri="{FF2B5EF4-FFF2-40B4-BE49-F238E27FC236}">
                  <a16:creationId xmlns:a16="http://schemas.microsoft.com/office/drawing/2014/main" id="{A58F791A-AC82-4241-9571-C01F81F86836}"/>
                </a:ext>
              </a:extLst>
            </p:cNvPr>
            <p:cNvPicPr>
              <a:picLocks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4" name="Grupp 13">
              <a:extLst>
                <a:ext uri="{FF2B5EF4-FFF2-40B4-BE49-F238E27FC236}">
                  <a16:creationId xmlns:a16="http://schemas.microsoft.com/office/drawing/2014/main" id="{8947ABFC-334D-4740-BE63-0A994ACCB788}"/>
                </a:ext>
              </a:extLst>
            </p:cNvPr>
            <p:cNvGrpSpPr>
              <a:grpSpLocks noChangeAspect="1"/>
            </p:cNvGrpSpPr>
            <p:nvPr/>
          </p:nvGrpSpPr>
          <p:grpSpPr>
            <a:xfrm>
              <a:off x="440017" y="0"/>
              <a:ext cx="238707" cy="238781"/>
              <a:chOff x="2212991" y="4839051"/>
              <a:chExt cx="754419" cy="754653"/>
            </a:xfrm>
            <a:grpFill/>
          </p:grpSpPr>
          <p:sp>
            <p:nvSpPr>
              <p:cNvPr id="52" name="Rektangel 51">
                <a:extLst>
                  <a:ext uri="{FF2B5EF4-FFF2-40B4-BE49-F238E27FC236}">
                    <a16:creationId xmlns:a16="http://schemas.microsoft.com/office/drawing/2014/main" id="{9C1F2ABF-FD0A-7047-8941-99E4FF67871B}"/>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9F776FDA-E8EC-9045-BD9F-45209E3A805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7024E031-C178-924F-A947-E6AB347889C7}"/>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9C9F9DC5-A524-D145-9011-37CC11C6EC20}"/>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4829C5F-978F-D747-8E8C-862213367E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2B47CF5B-7594-274E-B9E9-81D1789F4950}"/>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D1A397B8-832C-BE46-B490-8871281D0DD6}"/>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DE1FD1AF-8E22-CE4C-B838-C310A32D367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1DC6E4F4-0565-C244-8DCD-B715E7E69CD9}"/>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5" name="Grupp 14">
              <a:extLst>
                <a:ext uri="{FF2B5EF4-FFF2-40B4-BE49-F238E27FC236}">
                  <a16:creationId xmlns:a16="http://schemas.microsoft.com/office/drawing/2014/main" id="{40184570-8C9F-D547-BFCF-47EDE34BEABF}"/>
                </a:ext>
              </a:extLst>
            </p:cNvPr>
            <p:cNvGrpSpPr>
              <a:grpSpLocks noChangeAspect="1"/>
            </p:cNvGrpSpPr>
            <p:nvPr/>
          </p:nvGrpSpPr>
          <p:grpSpPr>
            <a:xfrm>
              <a:off x="440017" y="887930"/>
              <a:ext cx="238707" cy="238781"/>
              <a:chOff x="2212991" y="4839051"/>
              <a:chExt cx="754419" cy="754653"/>
            </a:xfrm>
            <a:grpFill/>
          </p:grpSpPr>
          <p:sp>
            <p:nvSpPr>
              <p:cNvPr id="43" name="Rektangel 42">
                <a:extLst>
                  <a:ext uri="{FF2B5EF4-FFF2-40B4-BE49-F238E27FC236}">
                    <a16:creationId xmlns:a16="http://schemas.microsoft.com/office/drawing/2014/main" id="{A61EED33-3876-6C46-A702-773D24B265C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4D8A9A53-2174-6D4A-BBB7-03CDEA7B382A}"/>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3EF5D968-9105-C94D-BE78-C3D31395CC25}"/>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EC212671-72CA-9245-919A-6FA7C159FA15}"/>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3A60D9C3-D2EA-4D42-87B8-128A9096F2C9}"/>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E94F348-690F-E540-9093-1C49199F26C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0F47886B-9D67-8945-B978-E3C38999542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B6E087E5-ED56-1F44-AB4D-4E5DC58625B2}"/>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FEAE9DDC-8E15-554D-A9F9-32C9FD82130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6" name="Grupp 15">
              <a:extLst>
                <a:ext uri="{FF2B5EF4-FFF2-40B4-BE49-F238E27FC236}">
                  <a16:creationId xmlns:a16="http://schemas.microsoft.com/office/drawing/2014/main" id="{BBD191D5-8184-A045-B6FE-5411D0DCF582}"/>
                </a:ext>
              </a:extLst>
            </p:cNvPr>
            <p:cNvGrpSpPr>
              <a:grpSpLocks noChangeAspect="1"/>
            </p:cNvGrpSpPr>
            <p:nvPr/>
          </p:nvGrpSpPr>
          <p:grpSpPr>
            <a:xfrm>
              <a:off x="0" y="443465"/>
              <a:ext cx="238707" cy="238781"/>
              <a:chOff x="2212991" y="4839051"/>
              <a:chExt cx="754419" cy="754653"/>
            </a:xfrm>
            <a:grpFill/>
          </p:grpSpPr>
          <p:sp>
            <p:nvSpPr>
              <p:cNvPr id="27" name="Rektangel 26">
                <a:extLst>
                  <a:ext uri="{FF2B5EF4-FFF2-40B4-BE49-F238E27FC236}">
                    <a16:creationId xmlns:a16="http://schemas.microsoft.com/office/drawing/2014/main" id="{8DFBCE1C-D3B2-5F49-A340-D59567749FA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8" name="Rektangel 27">
                <a:extLst>
                  <a:ext uri="{FF2B5EF4-FFF2-40B4-BE49-F238E27FC236}">
                    <a16:creationId xmlns:a16="http://schemas.microsoft.com/office/drawing/2014/main" id="{1A697A31-3F22-3D42-AAC2-3D75D7AB397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1533B9DF-99E0-F148-98DF-1AE4E0DCB22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C0994CB-1562-C84A-BC07-C3E433681627}"/>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1C45B92F-660A-FE46-AB66-EC8D8127EEE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6BFB85B6-8991-7A40-9E36-70642CC3997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DA01DD59-2BF2-D44E-92BC-D4F5118FF53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044860E-CE54-C645-8C96-DCC0027B3850}"/>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040B73E1-2341-A342-9BFA-9F9DC4E47D90}"/>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7" name="Grupp 16">
              <a:extLst>
                <a:ext uri="{FF2B5EF4-FFF2-40B4-BE49-F238E27FC236}">
                  <a16:creationId xmlns:a16="http://schemas.microsoft.com/office/drawing/2014/main" id="{C01C7D92-822D-F247-888A-51CDBE3208C8}"/>
                </a:ext>
              </a:extLst>
            </p:cNvPr>
            <p:cNvGrpSpPr>
              <a:grpSpLocks noChangeAspect="1"/>
            </p:cNvGrpSpPr>
            <p:nvPr/>
          </p:nvGrpSpPr>
          <p:grpSpPr>
            <a:xfrm>
              <a:off x="880067" y="443465"/>
              <a:ext cx="238707" cy="238781"/>
              <a:chOff x="2212991" y="4839051"/>
              <a:chExt cx="754419" cy="754653"/>
            </a:xfrm>
            <a:grpFill/>
          </p:grpSpPr>
          <p:sp>
            <p:nvSpPr>
              <p:cNvPr id="18" name="Rektangel 17">
                <a:extLst>
                  <a:ext uri="{FF2B5EF4-FFF2-40B4-BE49-F238E27FC236}">
                    <a16:creationId xmlns:a16="http://schemas.microsoft.com/office/drawing/2014/main" id="{65FEDA4E-E961-0D49-94DF-571AD02244A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9" name="Rektangel 18">
                <a:extLst>
                  <a:ext uri="{FF2B5EF4-FFF2-40B4-BE49-F238E27FC236}">
                    <a16:creationId xmlns:a16="http://schemas.microsoft.com/office/drawing/2014/main" id="{9E90C081-1629-9147-9B51-6494A7B4DB18}"/>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0" name="Rektangel 19">
                <a:extLst>
                  <a:ext uri="{FF2B5EF4-FFF2-40B4-BE49-F238E27FC236}">
                    <a16:creationId xmlns:a16="http://schemas.microsoft.com/office/drawing/2014/main" id="{EEB32951-A8BB-ED4E-BAAB-C0E1FE85F8EB}"/>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1" name="Rektangel 20">
                <a:extLst>
                  <a:ext uri="{FF2B5EF4-FFF2-40B4-BE49-F238E27FC236}">
                    <a16:creationId xmlns:a16="http://schemas.microsoft.com/office/drawing/2014/main" id="{0A8A807A-65D9-C54E-98D6-5949FCEA8DFA}"/>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2" name="Rektangel 21">
                <a:extLst>
                  <a:ext uri="{FF2B5EF4-FFF2-40B4-BE49-F238E27FC236}">
                    <a16:creationId xmlns:a16="http://schemas.microsoft.com/office/drawing/2014/main" id="{C94C2C1C-9987-A64A-A424-C3C8AAF83EAE}"/>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Rektangel 22">
                <a:extLst>
                  <a:ext uri="{FF2B5EF4-FFF2-40B4-BE49-F238E27FC236}">
                    <a16:creationId xmlns:a16="http://schemas.microsoft.com/office/drawing/2014/main" id="{BA62EF01-C788-684D-AEAC-5899616A01B7}"/>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4" name="Rektangel 23">
                <a:extLst>
                  <a:ext uri="{FF2B5EF4-FFF2-40B4-BE49-F238E27FC236}">
                    <a16:creationId xmlns:a16="http://schemas.microsoft.com/office/drawing/2014/main" id="{F52962C9-79CF-D24A-AFEF-4F2634BF4BF0}"/>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5" name="Rektangel 24">
                <a:extLst>
                  <a:ext uri="{FF2B5EF4-FFF2-40B4-BE49-F238E27FC236}">
                    <a16:creationId xmlns:a16="http://schemas.microsoft.com/office/drawing/2014/main" id="{CF48E26C-2B9A-4442-BC4B-E4588287A02E}"/>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6" name="Rektangel 25">
                <a:extLst>
                  <a:ext uri="{FF2B5EF4-FFF2-40B4-BE49-F238E27FC236}">
                    <a16:creationId xmlns:a16="http://schemas.microsoft.com/office/drawing/2014/main" id="{C0DCEE72-5D28-C148-828F-B74EE134472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23" name="Rak 122">
            <a:extLst>
              <a:ext uri="{FF2B5EF4-FFF2-40B4-BE49-F238E27FC236}">
                <a16:creationId xmlns:a16="http://schemas.microsoft.com/office/drawing/2014/main" id="{5097A8E5-A6B9-EE40-A302-C6CF112729E0}"/>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5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_eng">
    <p:spTree>
      <p:nvGrpSpPr>
        <p:cNvPr id="1" name=""/>
        <p:cNvGrpSpPr/>
        <p:nvPr/>
      </p:nvGrpSpPr>
      <p:grpSpPr>
        <a:xfrm>
          <a:off x="0" y="0"/>
          <a:ext cx="0" cy="0"/>
          <a:chOff x="0" y="0"/>
          <a:chExt cx="0" cy="0"/>
        </a:xfrm>
      </p:grpSpPr>
      <p:sp>
        <p:nvSpPr>
          <p:cNvPr id="2" name="Line 6"/>
          <p:cNvSpPr>
            <a:spLocks noChangeShapeType="1"/>
          </p:cNvSpPr>
          <p:nvPr/>
        </p:nvSpPr>
        <p:spPr bwMode="gray">
          <a:xfrm>
            <a:off x="-1376363" y="4197350"/>
            <a:ext cx="0" cy="0"/>
          </a:xfrm>
          <a:prstGeom prst="line">
            <a:avLst/>
          </a:prstGeom>
          <a:noFill/>
          <a:ln w="3">
            <a:solidFill>
              <a:schemeClr val="bg1"/>
            </a:solidFill>
            <a:miter lim="800000"/>
            <a:headEnd/>
            <a:tailEnd/>
          </a:ln>
          <a:extLst>
            <a:ext uri="{909E8E84-426E-40DD-AFC4-6F175D3DCCD1}">
              <a14:hiddenFill xmlns:a14="http://schemas.microsoft.com/office/drawing/2010/main">
                <a:noFill/>
              </a14:hiddenFill>
            </a:ext>
          </a:extLst>
        </p:spPr>
        <p:txBody>
          <a:bodyPr/>
          <a:lstStyle/>
          <a:p>
            <a:endParaRPr lang="sv-SE"/>
          </a:p>
        </p:txBody>
      </p:sp>
      <p:sp>
        <p:nvSpPr>
          <p:cNvPr id="3" name="AutoShape 14"/>
          <p:cNvSpPr>
            <a:spLocks noChangeAspect="1" noChangeArrowheads="1" noTextEdit="1"/>
          </p:cNvSpPr>
          <p:nvPr/>
        </p:nvSpPr>
        <p:spPr bwMode="auto">
          <a:xfrm>
            <a:off x="-3582988" y="3049588"/>
            <a:ext cx="14508163" cy="174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sv-SE"/>
          </a:p>
        </p:txBody>
      </p:sp>
      <p:pic>
        <p:nvPicPr>
          <p:cNvPr id="5" name="Bildobjekt 19"/>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7428051" y="333780"/>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Bildobjekt 18">
            <a:extLst>
              <a:ext uri="{FF2B5EF4-FFF2-40B4-BE49-F238E27FC236}">
                <a16:creationId xmlns:a16="http://schemas.microsoft.com/office/drawing/2014/main" id="{9818D67E-72BB-EF4D-8650-DA1146FF8B79}"/>
              </a:ext>
            </a:extLst>
          </p:cNvPr>
          <p:cNvPicPr>
            <a:picLocks noChangeAspect="1" noChangeArrowheads="1"/>
          </p:cNvPicPr>
          <p:nvPr userDrawn="1"/>
        </p:nvPicPr>
        <p:blipFill>
          <a:blip r:embed="rId3">
            <a:extLst>
              <a:ext uri="{28A0092B-C50C-407E-A947-70E740481C1C}">
                <a14:useLocalDpi xmlns:a14="http://schemas.microsoft.com/office/drawing/2010/main"/>
              </a:ext>
            </a:extLst>
          </a:blip>
          <a:srcRect l="27231" t="40906" r="20988" b="17529"/>
          <a:stretch>
            <a:fillRect/>
          </a:stretch>
        </p:blipFill>
        <p:spPr bwMode="auto">
          <a:xfrm>
            <a:off x="250824" y="2542658"/>
            <a:ext cx="8642351" cy="242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upp 14">
            <a:extLst>
              <a:ext uri="{FF2B5EF4-FFF2-40B4-BE49-F238E27FC236}">
                <a16:creationId xmlns:a16="http://schemas.microsoft.com/office/drawing/2014/main" id="{0863DBC1-93FB-FC4F-8A6E-D08EB15A346A}"/>
              </a:ext>
            </a:extLst>
          </p:cNvPr>
          <p:cNvGrpSpPr/>
          <p:nvPr userDrawn="1"/>
        </p:nvGrpSpPr>
        <p:grpSpPr>
          <a:xfrm>
            <a:off x="0" y="0"/>
            <a:ext cx="1172780" cy="1181100"/>
            <a:chOff x="0" y="0"/>
            <a:chExt cx="1118774" cy="1126711"/>
          </a:xfrm>
          <a:noFill/>
        </p:grpSpPr>
        <p:pic>
          <p:nvPicPr>
            <p:cNvPr id="16" name="Picture 2">
              <a:extLst>
                <a:ext uri="{FF2B5EF4-FFF2-40B4-BE49-F238E27FC236}">
                  <a16:creationId xmlns:a16="http://schemas.microsoft.com/office/drawing/2014/main" id="{5016C568-ADC6-B448-9875-EC43010139E3}"/>
                </a:ext>
              </a:extLst>
            </p:cNvPr>
            <p:cNvPicPr>
              <a:picLocks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7" name="Grupp 16">
              <a:extLst>
                <a:ext uri="{FF2B5EF4-FFF2-40B4-BE49-F238E27FC236}">
                  <a16:creationId xmlns:a16="http://schemas.microsoft.com/office/drawing/2014/main" id="{15EAD1A5-2C50-F14C-A922-42AECE9F76AB}"/>
                </a:ext>
              </a:extLst>
            </p:cNvPr>
            <p:cNvGrpSpPr>
              <a:grpSpLocks noChangeAspect="1"/>
            </p:cNvGrpSpPr>
            <p:nvPr/>
          </p:nvGrpSpPr>
          <p:grpSpPr>
            <a:xfrm>
              <a:off x="440017" y="0"/>
              <a:ext cx="238707" cy="238781"/>
              <a:chOff x="2212991" y="4839051"/>
              <a:chExt cx="754419" cy="754653"/>
            </a:xfrm>
            <a:grpFill/>
          </p:grpSpPr>
          <p:sp>
            <p:nvSpPr>
              <p:cNvPr id="56" name="Rektangel 55">
                <a:extLst>
                  <a:ext uri="{FF2B5EF4-FFF2-40B4-BE49-F238E27FC236}">
                    <a16:creationId xmlns:a16="http://schemas.microsoft.com/office/drawing/2014/main" id="{625FD33E-FA80-8E47-89FC-DCCC2A3C2D1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8F10E0A5-B8EE-BE47-BC4E-24E1DDB174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28EFCF7D-6529-C142-93C9-90598C42E62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9AF22970-B936-314A-824B-D4DF2AC4B85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60A421F4-0D3B-8043-8234-162B9DF4AEA4}"/>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2DB35B1D-2369-204C-9135-78149F46965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F51D08D7-925E-C84D-8090-F610717A86D9}"/>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E8F003AD-FABE-EE4D-BA89-B2742335EC11}"/>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4" name="Rektangel 63">
                <a:extLst>
                  <a:ext uri="{FF2B5EF4-FFF2-40B4-BE49-F238E27FC236}">
                    <a16:creationId xmlns:a16="http://schemas.microsoft.com/office/drawing/2014/main" id="{ABB6F5C6-C885-7942-A935-9C0B32B8A98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6" name="Grupp 25">
              <a:extLst>
                <a:ext uri="{FF2B5EF4-FFF2-40B4-BE49-F238E27FC236}">
                  <a16:creationId xmlns:a16="http://schemas.microsoft.com/office/drawing/2014/main" id="{E37A3EC7-B403-FB41-9F91-C41E66E1C3F2}"/>
                </a:ext>
              </a:extLst>
            </p:cNvPr>
            <p:cNvGrpSpPr>
              <a:grpSpLocks noChangeAspect="1"/>
            </p:cNvGrpSpPr>
            <p:nvPr/>
          </p:nvGrpSpPr>
          <p:grpSpPr>
            <a:xfrm>
              <a:off x="440017" y="887930"/>
              <a:ext cx="238707" cy="238781"/>
              <a:chOff x="2212991" y="4839051"/>
              <a:chExt cx="754419" cy="754653"/>
            </a:xfrm>
            <a:grpFill/>
          </p:grpSpPr>
          <p:sp>
            <p:nvSpPr>
              <p:cNvPr id="47" name="Rektangel 46">
                <a:extLst>
                  <a:ext uri="{FF2B5EF4-FFF2-40B4-BE49-F238E27FC236}">
                    <a16:creationId xmlns:a16="http://schemas.microsoft.com/office/drawing/2014/main" id="{35D35AD7-6B39-F943-A943-C994051A3591}"/>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F607BB48-BBCD-3647-80C2-C6260F62508D}"/>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3A00F74D-012D-744D-8CD4-86F3025176A9}"/>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25EFBEB2-E669-4441-A2A7-8EA23B468366}"/>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478148B7-7D92-B443-9A7B-461278601ADC}"/>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33F102BC-AE06-C04F-ABBD-6954A9357DA6}"/>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F1168AA4-3F32-6345-AEAD-E2EF2358B8F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EF2E7D3E-0E67-9A48-85F5-C51E73D428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5" name="Rektangel 54">
                <a:extLst>
                  <a:ext uri="{FF2B5EF4-FFF2-40B4-BE49-F238E27FC236}">
                    <a16:creationId xmlns:a16="http://schemas.microsoft.com/office/drawing/2014/main" id="{34ECFF50-188A-EF4D-ABC2-ECFAF9D440A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7" name="Grupp 26">
              <a:extLst>
                <a:ext uri="{FF2B5EF4-FFF2-40B4-BE49-F238E27FC236}">
                  <a16:creationId xmlns:a16="http://schemas.microsoft.com/office/drawing/2014/main" id="{F68676DE-7159-B449-A14D-06BBB64ECB8D}"/>
                </a:ext>
              </a:extLst>
            </p:cNvPr>
            <p:cNvGrpSpPr>
              <a:grpSpLocks noChangeAspect="1"/>
            </p:cNvGrpSpPr>
            <p:nvPr/>
          </p:nvGrpSpPr>
          <p:grpSpPr>
            <a:xfrm>
              <a:off x="0" y="443465"/>
              <a:ext cx="238707" cy="238781"/>
              <a:chOff x="2212991" y="4839051"/>
              <a:chExt cx="754419" cy="754653"/>
            </a:xfrm>
            <a:grpFill/>
          </p:grpSpPr>
          <p:sp>
            <p:nvSpPr>
              <p:cNvPr id="38" name="Rektangel 37">
                <a:extLst>
                  <a:ext uri="{FF2B5EF4-FFF2-40B4-BE49-F238E27FC236}">
                    <a16:creationId xmlns:a16="http://schemas.microsoft.com/office/drawing/2014/main" id="{A435E150-EB57-B44A-8293-2C19C271A956}"/>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53C0B4FF-3765-4840-8E0A-9AA936D37216}"/>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A60EFB5C-D38B-D849-AB68-371460E2B1D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A71C6519-4CCC-D74C-A050-B08BE3BFE6AE}"/>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625C522-5195-CA45-9C5A-7279ED5AF4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B21F9AF9-65C3-BA4E-9064-122DC8A4A494}"/>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7D8AAB2F-C807-4C4C-871F-F2E3846FF9FC}"/>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0CCC44B3-D0FF-D14E-A1C6-B6CFB2D2337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6" name="Rektangel 45">
                <a:extLst>
                  <a:ext uri="{FF2B5EF4-FFF2-40B4-BE49-F238E27FC236}">
                    <a16:creationId xmlns:a16="http://schemas.microsoft.com/office/drawing/2014/main" id="{3E7AF6E4-A19E-CB48-A8B3-F17A97DA27ED}"/>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8" name="Grupp 27">
              <a:extLst>
                <a:ext uri="{FF2B5EF4-FFF2-40B4-BE49-F238E27FC236}">
                  <a16:creationId xmlns:a16="http://schemas.microsoft.com/office/drawing/2014/main" id="{4D7939D2-013B-8D43-AF56-65E8308D448B}"/>
                </a:ext>
              </a:extLst>
            </p:cNvPr>
            <p:cNvGrpSpPr>
              <a:grpSpLocks noChangeAspect="1"/>
            </p:cNvGrpSpPr>
            <p:nvPr/>
          </p:nvGrpSpPr>
          <p:grpSpPr>
            <a:xfrm>
              <a:off x="880067" y="443465"/>
              <a:ext cx="238707" cy="238781"/>
              <a:chOff x="2212991" y="4839051"/>
              <a:chExt cx="754419" cy="754653"/>
            </a:xfrm>
            <a:grpFill/>
          </p:grpSpPr>
          <p:sp>
            <p:nvSpPr>
              <p:cNvPr id="29" name="Rektangel 28">
                <a:extLst>
                  <a:ext uri="{FF2B5EF4-FFF2-40B4-BE49-F238E27FC236}">
                    <a16:creationId xmlns:a16="http://schemas.microsoft.com/office/drawing/2014/main" id="{2B38132A-7F88-3148-A4FC-2DA07E2A634F}"/>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5209F07D-76ED-C14B-B4D2-A7765896DEBC}"/>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A32CA292-5FF0-A747-8736-F788E8B5030A}"/>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AF774941-1457-FE4F-99C0-D11026CE8C8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A552B882-FA01-D642-91BA-E072AF506A10}"/>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10860FD5-FD3F-A44E-A3A2-6ACBE91E3C41}"/>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7864E4F5-5000-7D43-8D12-8117255CB092}"/>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63FCD91C-D163-694C-A6A2-A8777BB9D7EF}"/>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7" name="Rektangel 36">
                <a:extLst>
                  <a:ext uri="{FF2B5EF4-FFF2-40B4-BE49-F238E27FC236}">
                    <a16:creationId xmlns:a16="http://schemas.microsoft.com/office/drawing/2014/main" id="{C530E33C-0CCE-EA45-BFBA-21B929A17D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65" name="Rak 64">
            <a:extLst>
              <a:ext uri="{FF2B5EF4-FFF2-40B4-BE49-F238E27FC236}">
                <a16:creationId xmlns:a16="http://schemas.microsoft.com/office/drawing/2014/main" id="{FFF58A14-E24D-2646-87F0-D570B46FC445}"/>
              </a:ext>
            </a:extLst>
          </p:cNvPr>
          <p:cNvCxnSpPr>
            <a:cxnSpLocks/>
          </p:cNvCxnSpPr>
          <p:nvPr userDrawn="1"/>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66" name="Rubrik 1">
            <a:extLst>
              <a:ext uri="{FF2B5EF4-FFF2-40B4-BE49-F238E27FC236}">
                <a16:creationId xmlns:a16="http://schemas.microsoft.com/office/drawing/2014/main" id="{3997965E-37C7-4D41-8C47-88DEC7D855AD}"/>
              </a:ext>
            </a:extLst>
          </p:cNvPr>
          <p:cNvSpPr>
            <a:spLocks noGrp="1"/>
          </p:cNvSpPr>
          <p:nvPr>
            <p:ph type="ctrTitle" hasCustomPrompt="1"/>
          </p:nvPr>
        </p:nvSpPr>
        <p:spPr>
          <a:xfrm>
            <a:off x="459548" y="1079437"/>
            <a:ext cx="8181215" cy="643695"/>
          </a:xfrm>
        </p:spPr>
        <p:txBody>
          <a:bodyPr lIns="90000" anchor="t">
            <a:noAutofit/>
          </a:bodyPr>
          <a:lstStyle>
            <a:lvl1pPr algn="l">
              <a:lnSpc>
                <a:spcPct val="90000"/>
              </a:lnSpc>
              <a:defRPr sz="3600"/>
            </a:lvl1pPr>
          </a:lstStyle>
          <a:p>
            <a:r>
              <a:rPr lang="sv-SE" dirty="0"/>
              <a:t>Klicka för att ändra rubrikformat</a:t>
            </a:r>
            <a:endParaRPr lang="en-GB" dirty="0"/>
          </a:p>
        </p:txBody>
      </p:sp>
      <p:sp>
        <p:nvSpPr>
          <p:cNvPr id="67" name="Underrubrik 2">
            <a:extLst>
              <a:ext uri="{FF2B5EF4-FFF2-40B4-BE49-F238E27FC236}">
                <a16:creationId xmlns:a16="http://schemas.microsoft.com/office/drawing/2014/main" id="{BE9565E6-B7A1-5E48-B793-BFB8048C99A9}"/>
              </a:ext>
            </a:extLst>
          </p:cNvPr>
          <p:cNvSpPr>
            <a:spLocks noGrp="1"/>
          </p:cNvSpPr>
          <p:nvPr>
            <p:ph type="subTitle" idx="1"/>
          </p:nvPr>
        </p:nvSpPr>
        <p:spPr>
          <a:xfrm>
            <a:off x="459548" y="1723132"/>
            <a:ext cx="8181215" cy="711031"/>
          </a:xfrm>
        </p:spPr>
        <p:txBody>
          <a:bodyPr lIns="108000" rIns="90000">
            <a:noAutofit/>
          </a:bodyPr>
          <a:lstStyle>
            <a:lvl1pPr marL="0" indent="0" algn="l">
              <a:lnSpc>
                <a:spcPct val="90000"/>
              </a:lnSpc>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Klicka här för att ändra mall för underrubrikformat</a:t>
            </a:r>
            <a:endParaRPr lang="en-GB" dirty="0"/>
          </a:p>
        </p:txBody>
      </p:sp>
    </p:spTree>
    <p:extLst>
      <p:ext uri="{BB962C8B-B14F-4D97-AF65-F5344CB8AC3E}">
        <p14:creationId xmlns:p14="http://schemas.microsoft.com/office/powerpoint/2010/main" val="38568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2C2D5F-EA7C-6946-8E8C-7B84A7CCE148}"/>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142A2319-CD13-BE4D-9C63-5A9EBFDCEC17}"/>
              </a:ext>
            </a:extLst>
          </p:cNvPr>
          <p:cNvSpPr>
            <a:spLocks noGrp="1"/>
          </p:cNvSpPr>
          <p:nvPr>
            <p:ph type="dt" sz="half" idx="11"/>
          </p:nvPr>
        </p:nvSpPr>
        <p:spPr/>
        <p:txBody>
          <a:bodyPr/>
          <a:lstStyle/>
          <a:p>
            <a:fld id="{FB2CF90B-63BC-6544-9FB4-A72410329261}" type="datetime1">
              <a:rPr lang="sv-SE" smtClean="0"/>
              <a:t>2021-10-15</a:t>
            </a:fld>
            <a:endParaRPr lang="en-GB" dirty="0"/>
          </a:p>
        </p:txBody>
      </p:sp>
      <p:sp>
        <p:nvSpPr>
          <p:cNvPr id="5" name="Platshållare för bildnummer 4">
            <a:extLst>
              <a:ext uri="{FF2B5EF4-FFF2-40B4-BE49-F238E27FC236}">
                <a16:creationId xmlns:a16="http://schemas.microsoft.com/office/drawing/2014/main" id="{47540BA4-CF98-2846-8D40-8EA647BCD6B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062000" y="1112400"/>
            <a:ext cx="7559674" cy="3612000"/>
          </a:xfrm>
        </p:spPr>
        <p:txBody>
          <a:bodyPr/>
          <a:lstStyle>
            <a:lvl1pPr>
              <a:defRPr sz="1600"/>
            </a:lvl1pPr>
            <a:lvl2pPr>
              <a:defRPr sz="1400"/>
            </a:lvl2pPr>
            <a:lvl3pPr>
              <a:defRPr sz="1200"/>
            </a:lvl3pPr>
            <a:lvl4pPr>
              <a:defRPr sz="1200"/>
            </a:lvl4pPr>
            <a:lvl5pPr>
              <a:defRPr sz="12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5830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BAD82F0C-0E2A-5546-8972-AA94798A63F5}" type="datetime1">
              <a:rPr lang="sv-SE" smtClean="0"/>
              <a:t>2021-10-15</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116000"/>
            <a:ext cx="3427344"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116000"/>
            <a:ext cx="3427341" cy="3781438"/>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Tree>
    <p:extLst>
      <p:ext uri="{BB962C8B-B14F-4D97-AF65-F5344CB8AC3E}">
        <p14:creationId xmlns:p14="http://schemas.microsoft.com/office/powerpoint/2010/main" val="1595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AEF5597-77F0-434A-A2AB-0ACCE1CD79EB}"/>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89E2E86-DCB5-5D40-AAC1-7A916712E6F4}"/>
              </a:ext>
            </a:extLst>
          </p:cNvPr>
          <p:cNvSpPr>
            <a:spLocks noGrp="1"/>
          </p:cNvSpPr>
          <p:nvPr>
            <p:ph type="dt" sz="half" idx="11"/>
          </p:nvPr>
        </p:nvSpPr>
        <p:spPr/>
        <p:txBody>
          <a:bodyPr/>
          <a:lstStyle/>
          <a:p>
            <a:fld id="{A7A7FA62-242B-154F-BDED-F228A40489AE}" type="datetime1">
              <a:rPr lang="sv-SE" smtClean="0"/>
              <a:t>2021-10-15</a:t>
            </a:fld>
            <a:endParaRPr lang="en-GB" dirty="0"/>
          </a:p>
        </p:txBody>
      </p:sp>
      <p:sp>
        <p:nvSpPr>
          <p:cNvPr id="5" name="Platshållare för bildnummer 4">
            <a:extLst>
              <a:ext uri="{FF2B5EF4-FFF2-40B4-BE49-F238E27FC236}">
                <a16:creationId xmlns:a16="http://schemas.microsoft.com/office/drawing/2014/main" id="{7C89D1DA-CF8E-0D44-9D15-51F737427C71}"/>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062000" y="1458000"/>
            <a:ext cx="3427344"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8" name="Platshållare för innehåll 6">
            <a:extLst>
              <a:ext uri="{FF2B5EF4-FFF2-40B4-BE49-F238E27FC236}">
                <a16:creationId xmlns:a16="http://schemas.microsoft.com/office/drawing/2014/main" id="{E71BD36F-2D19-AD42-B3D6-3BC155EE33A5}"/>
              </a:ext>
            </a:extLst>
          </p:cNvPr>
          <p:cNvSpPr>
            <a:spLocks noGrp="1"/>
          </p:cNvSpPr>
          <p:nvPr>
            <p:ph sz="quarter" idx="14"/>
          </p:nvPr>
        </p:nvSpPr>
        <p:spPr>
          <a:xfrm>
            <a:off x="4572000" y="1458000"/>
            <a:ext cx="3427341" cy="3266400"/>
          </a:xfrm>
        </p:spPr>
        <p:txBody>
          <a:bodyPr/>
          <a:lstStyle>
            <a:lvl1pPr>
              <a:spcBef>
                <a:spcPts val="600"/>
              </a:spcBef>
              <a:defRPr sz="1400"/>
            </a:lvl1pPr>
            <a:lvl2pPr>
              <a:defRPr sz="1200"/>
            </a:lvl2pPr>
            <a:lvl3pPr>
              <a:defRPr sz="1200"/>
            </a:lvl3pPr>
            <a:lvl4pPr>
              <a:defRPr sz="1100"/>
            </a:lvl4pPr>
            <a:lvl5pPr>
              <a:defRPr sz="11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062000" y="1051200"/>
            <a:ext cx="3427342"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10" name="Platshållare för text 4">
            <a:extLst>
              <a:ext uri="{FF2B5EF4-FFF2-40B4-BE49-F238E27FC236}">
                <a16:creationId xmlns:a16="http://schemas.microsoft.com/office/drawing/2014/main" id="{BD1EFFC8-506E-5A4A-B12B-1ED4D1958FC5}"/>
              </a:ext>
            </a:extLst>
          </p:cNvPr>
          <p:cNvSpPr>
            <a:spLocks noGrp="1"/>
          </p:cNvSpPr>
          <p:nvPr>
            <p:ph type="body" sz="quarter" idx="3"/>
          </p:nvPr>
        </p:nvSpPr>
        <p:spPr>
          <a:xfrm>
            <a:off x="4572000" y="1051200"/>
            <a:ext cx="3427341" cy="327722"/>
          </a:xfrm>
        </p:spPr>
        <p:txBody>
          <a:bodyPr anchor="b">
            <a:noAutofit/>
          </a:bodyPr>
          <a:lstStyle>
            <a:lvl1pPr marL="0" indent="0">
              <a:buNone/>
              <a:defRPr sz="1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Tree>
    <p:extLst>
      <p:ext uri="{BB962C8B-B14F-4D97-AF65-F5344CB8AC3E}">
        <p14:creationId xmlns:p14="http://schemas.microsoft.com/office/powerpoint/2010/main" val="25595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0D45677C-6021-4B4B-8D00-4AA6DB0D4902}" type="datetime1">
              <a:rPr lang="sv-SE" smtClean="0"/>
              <a:t>2021-10-15</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2688"/>
            <a:ext cx="8642350" cy="3541712"/>
          </a:xfrm>
        </p:spPr>
        <p:txBody>
          <a:bodyPr/>
          <a:lstStyle>
            <a:lvl1pPr marL="0" indent="0">
              <a:buNone/>
              <a:defRPr/>
            </a:lvl1pPr>
          </a:lstStyle>
          <a:p>
            <a:endParaRPr lang="en-GB" dirty="0"/>
          </a:p>
        </p:txBody>
      </p:sp>
    </p:spTree>
    <p:extLst>
      <p:ext uri="{BB962C8B-B14F-4D97-AF65-F5344CB8AC3E}">
        <p14:creationId xmlns:p14="http://schemas.microsoft.com/office/powerpoint/2010/main" val="35177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99213F7-29AE-3348-BA14-276452F17522}"/>
              </a:ext>
            </a:extLst>
          </p:cNvPr>
          <p:cNvSpPr>
            <a:spLocks noGrp="1"/>
          </p:cNvSpPr>
          <p:nvPr>
            <p:ph type="title"/>
          </p:nvPr>
        </p:nvSpPr>
        <p:spPr/>
        <p:txBody>
          <a:bodyPr/>
          <a:lstStyle/>
          <a:p>
            <a:r>
              <a:rPr lang="sv-SE"/>
              <a:t>Klicka här för att ändra mall för rubrikformat</a:t>
            </a:r>
            <a:endParaRPr lang="en-GB"/>
          </a:p>
        </p:txBody>
      </p:sp>
      <p:sp>
        <p:nvSpPr>
          <p:cNvPr id="4" name="Platshållare för datum 3">
            <a:extLst>
              <a:ext uri="{FF2B5EF4-FFF2-40B4-BE49-F238E27FC236}">
                <a16:creationId xmlns:a16="http://schemas.microsoft.com/office/drawing/2014/main" id="{DEE58744-88EE-9F48-B53F-195692071B89}"/>
              </a:ext>
            </a:extLst>
          </p:cNvPr>
          <p:cNvSpPr>
            <a:spLocks noGrp="1"/>
          </p:cNvSpPr>
          <p:nvPr>
            <p:ph type="dt" sz="half" idx="11"/>
          </p:nvPr>
        </p:nvSpPr>
        <p:spPr/>
        <p:txBody>
          <a:bodyPr/>
          <a:lstStyle/>
          <a:p>
            <a:fld id="{141755ED-D54E-694B-A391-7B1A4BC3BA77}" type="datetime1">
              <a:rPr lang="sv-SE" smtClean="0"/>
              <a:t>2021-10-15</a:t>
            </a:fld>
            <a:endParaRPr lang="en-GB" dirty="0"/>
          </a:p>
        </p:txBody>
      </p:sp>
      <p:sp>
        <p:nvSpPr>
          <p:cNvPr id="5" name="Platshållare för bildnummer 4">
            <a:extLst>
              <a:ext uri="{FF2B5EF4-FFF2-40B4-BE49-F238E27FC236}">
                <a16:creationId xmlns:a16="http://schemas.microsoft.com/office/drawing/2014/main" id="{12052B00-675E-0049-A5DB-D785D6290EF5}"/>
              </a:ext>
            </a:extLst>
          </p:cNvPr>
          <p:cNvSpPr>
            <a:spLocks noGrp="1"/>
          </p:cNvSpPr>
          <p:nvPr>
            <p:ph type="sldNum" sz="quarter" idx="12"/>
          </p:nvPr>
        </p:nvSpPr>
        <p:spPr/>
        <p:txBody>
          <a:bodyPr/>
          <a:lstStyle/>
          <a:p>
            <a:fld id="{C338348D-F2D3-AB47-AE2A-1D59B1E58D64}" type="slidenum">
              <a:rPr lang="en-GB" smtClean="0"/>
              <a:pPr/>
              <a:t>‹#›</a:t>
            </a:fld>
            <a:endParaRPr lang="en-GB"/>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5" y="1183342"/>
            <a:ext cx="4282057" cy="3541058"/>
          </a:xfrm>
        </p:spPr>
        <p:txBody>
          <a:bodyPr/>
          <a:lstStyle>
            <a:lvl1pPr marL="0" indent="0">
              <a:buNone/>
              <a:defRPr/>
            </a:lvl1pPr>
          </a:lstStyle>
          <a:p>
            <a:endParaRPr lang="en-GB" dirty="0"/>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4611119" y="1183342"/>
            <a:ext cx="4282055" cy="3541058"/>
          </a:xfrm>
        </p:spPr>
        <p:txBody>
          <a:bodyPr/>
          <a:lstStyle>
            <a:lvl1pPr marL="0" indent="0">
              <a:buNone/>
              <a:defRPr/>
            </a:lvl1pPr>
          </a:lstStyle>
          <a:p>
            <a:endParaRPr lang="en-GB" dirty="0"/>
          </a:p>
        </p:txBody>
      </p:sp>
    </p:spTree>
    <p:extLst>
      <p:ext uri="{BB962C8B-B14F-4D97-AF65-F5344CB8AC3E}">
        <p14:creationId xmlns:p14="http://schemas.microsoft.com/office/powerpoint/2010/main" val="19012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6286D3-8649-524C-AC90-FF2F69102F70}"/>
              </a:ext>
            </a:extLst>
          </p:cNvPr>
          <p:cNvSpPr>
            <a:spLocks noGrp="1"/>
          </p:cNvSpPr>
          <p:nvPr>
            <p:ph type="title"/>
          </p:nvPr>
        </p:nvSpPr>
        <p:spPr/>
        <p:txBody>
          <a:bodyPr/>
          <a:lstStyle/>
          <a:p>
            <a:r>
              <a:rPr lang="sv-SE" dirty="0"/>
              <a:t>Klicka här för att ändra mall för rubrikformat</a:t>
            </a:r>
            <a:endParaRPr lang="en-GB" dirty="0"/>
          </a:p>
        </p:txBody>
      </p:sp>
      <p:sp>
        <p:nvSpPr>
          <p:cNvPr id="4" name="Platshållare för datum 3">
            <a:extLst>
              <a:ext uri="{FF2B5EF4-FFF2-40B4-BE49-F238E27FC236}">
                <a16:creationId xmlns:a16="http://schemas.microsoft.com/office/drawing/2014/main" id="{EE417B25-3466-4D4E-9932-2BC6E1D868B5}"/>
              </a:ext>
            </a:extLst>
          </p:cNvPr>
          <p:cNvSpPr>
            <a:spLocks noGrp="1"/>
          </p:cNvSpPr>
          <p:nvPr>
            <p:ph type="dt" sz="half" idx="11"/>
          </p:nvPr>
        </p:nvSpPr>
        <p:spPr/>
        <p:txBody>
          <a:bodyPr/>
          <a:lstStyle/>
          <a:p>
            <a:fld id="{C55EB1E9-4E18-5549-8E17-04A05D374244}" type="datetime1">
              <a:rPr lang="sv-SE" smtClean="0"/>
              <a:t>2021-10-15</a:t>
            </a:fld>
            <a:endParaRPr lang="en-GB" dirty="0"/>
          </a:p>
        </p:txBody>
      </p:sp>
      <p:sp>
        <p:nvSpPr>
          <p:cNvPr id="5" name="Platshållare för bildnummer 4">
            <a:extLst>
              <a:ext uri="{FF2B5EF4-FFF2-40B4-BE49-F238E27FC236}">
                <a16:creationId xmlns:a16="http://schemas.microsoft.com/office/drawing/2014/main" id="{31573EF2-0F29-FC4E-8D8C-6C9A6BED7D41}"/>
              </a:ext>
            </a:extLst>
          </p:cNvPr>
          <p:cNvSpPr>
            <a:spLocks noGrp="1"/>
          </p:cNvSpPr>
          <p:nvPr>
            <p:ph type="sldNum" sz="quarter" idx="12"/>
          </p:nvPr>
        </p:nvSpPr>
        <p:spPr/>
        <p:txBody>
          <a:bodyPr/>
          <a:lstStyle/>
          <a:p>
            <a:fld id="{C338348D-F2D3-AB47-AE2A-1D59B1E58D64}" type="slidenum">
              <a:rPr lang="en-GB" smtClean="0"/>
              <a:pPr/>
              <a:t>‹#›</a:t>
            </a:fld>
            <a:endParaRPr lang="en-GB"/>
          </a:p>
        </p:txBody>
      </p:sp>
    </p:spTree>
    <p:extLst>
      <p:ext uri="{BB962C8B-B14F-4D97-AF65-F5344CB8AC3E}">
        <p14:creationId xmlns:p14="http://schemas.microsoft.com/office/powerpoint/2010/main" val="14771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8FC9BCA9-8112-B140-ADE9-6824270029CC}"/>
              </a:ext>
            </a:extLst>
          </p:cNvPr>
          <p:cNvGrpSpPr/>
          <p:nvPr userDrawn="1"/>
        </p:nvGrpSpPr>
        <p:grpSpPr>
          <a:xfrm>
            <a:off x="0" y="0"/>
            <a:ext cx="1172780" cy="1181100"/>
            <a:chOff x="0" y="0"/>
            <a:chExt cx="1118774" cy="1126711"/>
          </a:xfrm>
          <a:noFill/>
        </p:grpSpPr>
        <p:pic>
          <p:nvPicPr>
            <p:cNvPr id="17" name="Picture 2">
              <a:extLst>
                <a:ext uri="{FF2B5EF4-FFF2-40B4-BE49-F238E27FC236}">
                  <a16:creationId xmlns:a16="http://schemas.microsoft.com/office/drawing/2014/main" id="{5CC0A999-4F7B-8C4E-8149-C4EAA0A4A500}"/>
                </a:ext>
              </a:extLst>
            </p:cNvPr>
            <p:cNvPicPr>
              <a:picLocks noChangeArrowheads="1"/>
            </p:cNvPicPr>
            <p:nvPr userDrawn="1"/>
          </p:nvPicPr>
          <p:blipFill>
            <a:blip r:embed="rId10" cstate="print">
              <a:extLst>
                <a:ext uri="{28A0092B-C50C-407E-A947-70E740481C1C}">
                  <a14:useLocalDpi xmlns:a14="http://schemas.microsoft.com/office/drawing/2010/main"/>
                </a:ext>
              </a:extLst>
            </a:blip>
            <a:srcRect/>
            <a:stretch>
              <a:fillRect/>
            </a:stretch>
          </p:blipFill>
          <p:spPr bwMode="auto">
            <a:xfrm>
              <a:off x="238674" y="237964"/>
              <a:ext cx="641393" cy="64978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pic>
        <p:grpSp>
          <p:nvGrpSpPr>
            <p:cNvPr id="18" name="Grupp 17">
              <a:extLst>
                <a:ext uri="{FF2B5EF4-FFF2-40B4-BE49-F238E27FC236}">
                  <a16:creationId xmlns:a16="http://schemas.microsoft.com/office/drawing/2014/main" id="{69D53D63-D667-E84D-A90C-8D11EC9E4B53}"/>
                </a:ext>
              </a:extLst>
            </p:cNvPr>
            <p:cNvGrpSpPr>
              <a:grpSpLocks noChangeAspect="1"/>
            </p:cNvGrpSpPr>
            <p:nvPr/>
          </p:nvGrpSpPr>
          <p:grpSpPr>
            <a:xfrm>
              <a:off x="440017" y="0"/>
              <a:ext cx="238707" cy="238781"/>
              <a:chOff x="2212991" y="4839051"/>
              <a:chExt cx="754419" cy="754653"/>
            </a:xfrm>
            <a:grpFill/>
          </p:grpSpPr>
          <p:sp>
            <p:nvSpPr>
              <p:cNvPr id="55" name="Rektangel 54">
                <a:extLst>
                  <a:ext uri="{FF2B5EF4-FFF2-40B4-BE49-F238E27FC236}">
                    <a16:creationId xmlns:a16="http://schemas.microsoft.com/office/drawing/2014/main" id="{9B6D8BC4-515D-A14B-BF16-35FC559D15C0}"/>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6" name="Rektangel 55">
                <a:extLst>
                  <a:ext uri="{FF2B5EF4-FFF2-40B4-BE49-F238E27FC236}">
                    <a16:creationId xmlns:a16="http://schemas.microsoft.com/office/drawing/2014/main" id="{6A8074B4-32D4-7D4D-99B1-C1E5BCA4C294}"/>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7" name="Rektangel 56">
                <a:extLst>
                  <a:ext uri="{FF2B5EF4-FFF2-40B4-BE49-F238E27FC236}">
                    <a16:creationId xmlns:a16="http://schemas.microsoft.com/office/drawing/2014/main" id="{5DF1CC6E-E23D-7846-B935-B6D685DE5D3F}"/>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8" name="Rektangel 57">
                <a:extLst>
                  <a:ext uri="{FF2B5EF4-FFF2-40B4-BE49-F238E27FC236}">
                    <a16:creationId xmlns:a16="http://schemas.microsoft.com/office/drawing/2014/main" id="{E0344D03-8FC1-6B4D-BBDE-3DAE45779BC4}"/>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9" name="Rektangel 58">
                <a:extLst>
                  <a:ext uri="{FF2B5EF4-FFF2-40B4-BE49-F238E27FC236}">
                    <a16:creationId xmlns:a16="http://schemas.microsoft.com/office/drawing/2014/main" id="{1ADEEFC8-FFFE-B543-9D4F-F5E7FFED095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0" name="Rektangel 59">
                <a:extLst>
                  <a:ext uri="{FF2B5EF4-FFF2-40B4-BE49-F238E27FC236}">
                    <a16:creationId xmlns:a16="http://schemas.microsoft.com/office/drawing/2014/main" id="{F8D556CD-9A22-3549-83E4-AC3754C40CA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1" name="Rektangel 60">
                <a:extLst>
                  <a:ext uri="{FF2B5EF4-FFF2-40B4-BE49-F238E27FC236}">
                    <a16:creationId xmlns:a16="http://schemas.microsoft.com/office/drawing/2014/main" id="{483B93B1-26EF-844F-BD73-0AB10B74D5DE}"/>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54D47BB5-122C-2748-A219-5604D6DB5EAD}"/>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3" name="Rektangel 62">
                <a:extLst>
                  <a:ext uri="{FF2B5EF4-FFF2-40B4-BE49-F238E27FC236}">
                    <a16:creationId xmlns:a16="http://schemas.microsoft.com/office/drawing/2014/main" id="{39F3589B-0BFD-5640-9CF3-FAF5F7063F1A}"/>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19" name="Grupp 18">
              <a:extLst>
                <a:ext uri="{FF2B5EF4-FFF2-40B4-BE49-F238E27FC236}">
                  <a16:creationId xmlns:a16="http://schemas.microsoft.com/office/drawing/2014/main" id="{BFB3C6E5-14B8-784E-8FB1-95AADD256478}"/>
                </a:ext>
              </a:extLst>
            </p:cNvPr>
            <p:cNvGrpSpPr>
              <a:grpSpLocks noChangeAspect="1"/>
            </p:cNvGrpSpPr>
            <p:nvPr/>
          </p:nvGrpSpPr>
          <p:grpSpPr>
            <a:xfrm>
              <a:off x="440017" y="887930"/>
              <a:ext cx="238707" cy="238781"/>
              <a:chOff x="2212991" y="4839051"/>
              <a:chExt cx="754419" cy="754653"/>
            </a:xfrm>
            <a:grpFill/>
          </p:grpSpPr>
          <p:sp>
            <p:nvSpPr>
              <p:cNvPr id="46" name="Rektangel 45">
                <a:extLst>
                  <a:ext uri="{FF2B5EF4-FFF2-40B4-BE49-F238E27FC236}">
                    <a16:creationId xmlns:a16="http://schemas.microsoft.com/office/drawing/2014/main" id="{8FF3B2D3-7968-8841-B69E-C92F6F383163}"/>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9C6FD4FD-051C-7D44-A009-64B5F0CF97F5}"/>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D122B4FC-27BC-B84C-9081-BA4D2B8110D6}"/>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C2B70FAB-C9FA-2A44-9029-57E8DB422861}"/>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0" name="Rektangel 49">
                <a:extLst>
                  <a:ext uri="{FF2B5EF4-FFF2-40B4-BE49-F238E27FC236}">
                    <a16:creationId xmlns:a16="http://schemas.microsoft.com/office/drawing/2014/main" id="{A5278468-9F40-3949-88D4-236CB2B2ABC3}"/>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1" name="Rektangel 50">
                <a:extLst>
                  <a:ext uri="{FF2B5EF4-FFF2-40B4-BE49-F238E27FC236}">
                    <a16:creationId xmlns:a16="http://schemas.microsoft.com/office/drawing/2014/main" id="{14A7F17F-2E72-7B46-9CD0-02CCB8739BB5}"/>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Rektangel 51">
                <a:extLst>
                  <a:ext uri="{FF2B5EF4-FFF2-40B4-BE49-F238E27FC236}">
                    <a16:creationId xmlns:a16="http://schemas.microsoft.com/office/drawing/2014/main" id="{93801361-770D-6F40-89DC-EB545DDB8AFF}"/>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Rektangel 52">
                <a:extLst>
                  <a:ext uri="{FF2B5EF4-FFF2-40B4-BE49-F238E27FC236}">
                    <a16:creationId xmlns:a16="http://schemas.microsoft.com/office/drawing/2014/main" id="{08944139-F9F3-7943-BCEB-BE4B04164A28}"/>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4" name="Rektangel 53">
                <a:extLst>
                  <a:ext uri="{FF2B5EF4-FFF2-40B4-BE49-F238E27FC236}">
                    <a16:creationId xmlns:a16="http://schemas.microsoft.com/office/drawing/2014/main" id="{3A4FBAF0-741B-2149-90C7-535640089BF3}"/>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0" name="Grupp 19">
              <a:extLst>
                <a:ext uri="{FF2B5EF4-FFF2-40B4-BE49-F238E27FC236}">
                  <a16:creationId xmlns:a16="http://schemas.microsoft.com/office/drawing/2014/main" id="{58807A2E-9697-D74B-98B0-162AE365508C}"/>
                </a:ext>
              </a:extLst>
            </p:cNvPr>
            <p:cNvGrpSpPr>
              <a:grpSpLocks noChangeAspect="1"/>
            </p:cNvGrpSpPr>
            <p:nvPr/>
          </p:nvGrpSpPr>
          <p:grpSpPr>
            <a:xfrm>
              <a:off x="0" y="443465"/>
              <a:ext cx="238707" cy="238781"/>
              <a:chOff x="2212991" y="4839051"/>
              <a:chExt cx="754419" cy="754653"/>
            </a:xfrm>
            <a:grpFill/>
          </p:grpSpPr>
          <p:sp>
            <p:nvSpPr>
              <p:cNvPr id="37" name="Rektangel 36">
                <a:extLst>
                  <a:ext uri="{FF2B5EF4-FFF2-40B4-BE49-F238E27FC236}">
                    <a16:creationId xmlns:a16="http://schemas.microsoft.com/office/drawing/2014/main" id="{81418C15-36C2-3E44-A14C-7074CE448558}"/>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8" name="Rektangel 37">
                <a:extLst>
                  <a:ext uri="{FF2B5EF4-FFF2-40B4-BE49-F238E27FC236}">
                    <a16:creationId xmlns:a16="http://schemas.microsoft.com/office/drawing/2014/main" id="{44833AF8-4999-7D4F-AE3B-8B0F9A33DFD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9" name="Rektangel 38">
                <a:extLst>
                  <a:ext uri="{FF2B5EF4-FFF2-40B4-BE49-F238E27FC236}">
                    <a16:creationId xmlns:a16="http://schemas.microsoft.com/office/drawing/2014/main" id="{FF4139E5-A452-9845-824A-43F6502DE50C}"/>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0" name="Rektangel 39">
                <a:extLst>
                  <a:ext uri="{FF2B5EF4-FFF2-40B4-BE49-F238E27FC236}">
                    <a16:creationId xmlns:a16="http://schemas.microsoft.com/office/drawing/2014/main" id="{183BB7F3-8509-4B45-9508-7FA6F428C163}"/>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1" name="Rektangel 40">
                <a:extLst>
                  <a:ext uri="{FF2B5EF4-FFF2-40B4-BE49-F238E27FC236}">
                    <a16:creationId xmlns:a16="http://schemas.microsoft.com/office/drawing/2014/main" id="{DE036BB2-A884-814F-B716-7468FF3E1938}"/>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2" name="Rektangel 41">
                <a:extLst>
                  <a:ext uri="{FF2B5EF4-FFF2-40B4-BE49-F238E27FC236}">
                    <a16:creationId xmlns:a16="http://schemas.microsoft.com/office/drawing/2014/main" id="{8C10D231-9633-4D40-8745-05CD67ACEB58}"/>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3" name="Rektangel 42">
                <a:extLst>
                  <a:ext uri="{FF2B5EF4-FFF2-40B4-BE49-F238E27FC236}">
                    <a16:creationId xmlns:a16="http://schemas.microsoft.com/office/drawing/2014/main" id="{23A536BF-0D41-6E4F-985C-BE1F16D015F7}"/>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4" name="Rektangel 43">
                <a:extLst>
                  <a:ext uri="{FF2B5EF4-FFF2-40B4-BE49-F238E27FC236}">
                    <a16:creationId xmlns:a16="http://schemas.microsoft.com/office/drawing/2014/main" id="{BA63BD33-740B-0441-BEB3-D86ED464D5A4}"/>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5" name="Rektangel 44">
                <a:extLst>
                  <a:ext uri="{FF2B5EF4-FFF2-40B4-BE49-F238E27FC236}">
                    <a16:creationId xmlns:a16="http://schemas.microsoft.com/office/drawing/2014/main" id="{56D57299-ADB2-AF45-A47F-34F0365988CE}"/>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nvGrpSpPr>
            <p:cNvPr id="21" name="Grupp 20">
              <a:extLst>
                <a:ext uri="{FF2B5EF4-FFF2-40B4-BE49-F238E27FC236}">
                  <a16:creationId xmlns:a16="http://schemas.microsoft.com/office/drawing/2014/main" id="{50B193BD-04F2-AD45-A802-45224EFD42DE}"/>
                </a:ext>
              </a:extLst>
            </p:cNvPr>
            <p:cNvGrpSpPr>
              <a:grpSpLocks noChangeAspect="1"/>
            </p:cNvGrpSpPr>
            <p:nvPr/>
          </p:nvGrpSpPr>
          <p:grpSpPr>
            <a:xfrm>
              <a:off x="880067" y="443465"/>
              <a:ext cx="238707" cy="238781"/>
              <a:chOff x="2212991" y="4839051"/>
              <a:chExt cx="754419" cy="754653"/>
            </a:xfrm>
            <a:grpFill/>
          </p:grpSpPr>
          <p:sp>
            <p:nvSpPr>
              <p:cNvPr id="22" name="Rektangel 21">
                <a:extLst>
                  <a:ext uri="{FF2B5EF4-FFF2-40B4-BE49-F238E27FC236}">
                    <a16:creationId xmlns:a16="http://schemas.microsoft.com/office/drawing/2014/main" id="{B412C8AC-CE2A-8848-A20D-226D21F4CB5C}"/>
                  </a:ext>
                </a:extLst>
              </p:cNvPr>
              <p:cNvSpPr/>
              <p:nvPr userDrawn="1"/>
            </p:nvSpPr>
            <p:spPr>
              <a:xfrm>
                <a:off x="2212991"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Rektangel 28">
                <a:extLst>
                  <a:ext uri="{FF2B5EF4-FFF2-40B4-BE49-F238E27FC236}">
                    <a16:creationId xmlns:a16="http://schemas.microsoft.com/office/drawing/2014/main" id="{FC864472-CE46-9A45-8003-AF4F1FF1F46F}"/>
                  </a:ext>
                </a:extLst>
              </p:cNvPr>
              <p:cNvSpPr/>
              <p:nvPr userDrawn="1"/>
            </p:nvSpPr>
            <p:spPr>
              <a:xfrm>
                <a:off x="2212991"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0" name="Rektangel 29">
                <a:extLst>
                  <a:ext uri="{FF2B5EF4-FFF2-40B4-BE49-F238E27FC236}">
                    <a16:creationId xmlns:a16="http://schemas.microsoft.com/office/drawing/2014/main" id="{A55052CE-8A2D-5242-87E6-5FAE68A5F451}"/>
                  </a:ext>
                </a:extLst>
              </p:cNvPr>
              <p:cNvSpPr/>
              <p:nvPr userDrawn="1"/>
            </p:nvSpPr>
            <p:spPr>
              <a:xfrm>
                <a:off x="2212991"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1" name="Rektangel 30">
                <a:extLst>
                  <a:ext uri="{FF2B5EF4-FFF2-40B4-BE49-F238E27FC236}">
                    <a16:creationId xmlns:a16="http://schemas.microsoft.com/office/drawing/2014/main" id="{C5C802A8-B3EB-504F-B960-8D1EB66A1C5F}"/>
                  </a:ext>
                </a:extLst>
              </p:cNvPr>
              <p:cNvSpPr/>
              <p:nvPr userDrawn="1"/>
            </p:nvSpPr>
            <p:spPr>
              <a:xfrm>
                <a:off x="2464464"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2" name="Rektangel 31">
                <a:extLst>
                  <a:ext uri="{FF2B5EF4-FFF2-40B4-BE49-F238E27FC236}">
                    <a16:creationId xmlns:a16="http://schemas.microsoft.com/office/drawing/2014/main" id="{85EABCF9-7B70-3043-AFE1-619D293FE116}"/>
                  </a:ext>
                </a:extLst>
              </p:cNvPr>
              <p:cNvSpPr/>
              <p:nvPr userDrawn="1"/>
            </p:nvSpPr>
            <p:spPr>
              <a:xfrm>
                <a:off x="2715937" y="4839051"/>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3" name="Rektangel 32">
                <a:extLst>
                  <a:ext uri="{FF2B5EF4-FFF2-40B4-BE49-F238E27FC236}">
                    <a16:creationId xmlns:a16="http://schemas.microsoft.com/office/drawing/2014/main" id="{479CB243-E35B-754D-AE34-43FD1DBAB312}"/>
                  </a:ext>
                </a:extLst>
              </p:cNvPr>
              <p:cNvSpPr/>
              <p:nvPr userDrawn="1"/>
            </p:nvSpPr>
            <p:spPr>
              <a:xfrm>
                <a:off x="2464464"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236D23C6-AA93-C048-892B-A29832BC0F45}"/>
                  </a:ext>
                </a:extLst>
              </p:cNvPr>
              <p:cNvSpPr/>
              <p:nvPr userDrawn="1"/>
            </p:nvSpPr>
            <p:spPr>
              <a:xfrm>
                <a:off x="2715937" y="5342153"/>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Rektangel 34">
                <a:extLst>
                  <a:ext uri="{FF2B5EF4-FFF2-40B4-BE49-F238E27FC236}">
                    <a16:creationId xmlns:a16="http://schemas.microsoft.com/office/drawing/2014/main" id="{099F8E46-00A7-9B49-BA0B-443C1B18F619}"/>
                  </a:ext>
                </a:extLst>
              </p:cNvPr>
              <p:cNvSpPr/>
              <p:nvPr userDrawn="1"/>
            </p:nvSpPr>
            <p:spPr>
              <a:xfrm>
                <a:off x="2715937"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6" name="Rektangel 35">
                <a:extLst>
                  <a:ext uri="{FF2B5EF4-FFF2-40B4-BE49-F238E27FC236}">
                    <a16:creationId xmlns:a16="http://schemas.microsoft.com/office/drawing/2014/main" id="{1F014AEE-BA9C-5B4F-A52F-FFC2BFC66238}"/>
                  </a:ext>
                </a:extLst>
              </p:cNvPr>
              <p:cNvSpPr/>
              <p:nvPr userDrawn="1"/>
            </p:nvSpPr>
            <p:spPr>
              <a:xfrm>
                <a:off x="2464464" y="5090602"/>
                <a:ext cx="251473" cy="25155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grpSp>
      <p:cxnSp>
        <p:nvCxnSpPr>
          <p:cNvPr id="10" name="Rak 9">
            <a:extLst>
              <a:ext uri="{FF2B5EF4-FFF2-40B4-BE49-F238E27FC236}">
                <a16:creationId xmlns:a16="http://schemas.microsoft.com/office/drawing/2014/main" id="{F42879D5-222F-0640-AA87-3AC584B52044}"/>
              </a:ext>
            </a:extLst>
          </p:cNvPr>
          <p:cNvCxnSpPr>
            <a:cxnSpLocks/>
          </p:cNvCxnSpPr>
          <p:nvPr/>
        </p:nvCxnSpPr>
        <p:spPr>
          <a:xfrm>
            <a:off x="1625600" y="27255788"/>
            <a:ext cx="39577963"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Rak 8">
            <a:extLst>
              <a:ext uri="{FF2B5EF4-FFF2-40B4-BE49-F238E27FC236}">
                <a16:creationId xmlns:a16="http://schemas.microsoft.com/office/drawing/2014/main" id="{35A3ADBA-25A7-C947-B502-691111D0D9E5}"/>
              </a:ext>
            </a:extLst>
          </p:cNvPr>
          <p:cNvCxnSpPr>
            <a:cxnSpLocks/>
          </p:cNvCxnSpPr>
          <p:nvPr/>
        </p:nvCxnSpPr>
        <p:spPr>
          <a:xfrm>
            <a:off x="247666" y="4891747"/>
            <a:ext cx="8645509"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060463" y="251752"/>
            <a:ext cx="7552857" cy="673874"/>
          </a:xfrm>
          <a:prstGeom prst="rect">
            <a:avLst/>
          </a:prstGeom>
        </p:spPr>
        <p:txBody>
          <a:bodyPr vert="horz" lIns="91440" tIns="45720" rIns="91440" bIns="45720" rtlCol="0" anchor="ctr">
            <a:noAutofit/>
          </a:bodyPr>
          <a:lstStyle/>
          <a:p>
            <a:r>
              <a:rPr lang="sv-SE" dirty="0"/>
              <a:t>Klicka här för att ändra mall för rubrikformat</a:t>
            </a:r>
            <a:endParaRPr lang="en-GB" dirty="0"/>
          </a:p>
        </p:txBody>
      </p: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062000" y="1112400"/>
            <a:ext cx="7572358" cy="3609046"/>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5" name="Platshållare för datum 4">
            <a:extLst>
              <a:ext uri="{FF2B5EF4-FFF2-40B4-BE49-F238E27FC236}">
                <a16:creationId xmlns:a16="http://schemas.microsoft.com/office/drawing/2014/main" id="{97E4CD63-A723-E743-A7FA-6B31200F61CF}"/>
              </a:ext>
            </a:extLst>
          </p:cNvPr>
          <p:cNvSpPr>
            <a:spLocks noGrp="1"/>
          </p:cNvSpPr>
          <p:nvPr>
            <p:ph type="dt" sz="half" idx="2"/>
          </p:nvPr>
        </p:nvSpPr>
        <p:spPr>
          <a:xfrm>
            <a:off x="250825" y="4949520"/>
            <a:ext cx="2057400" cy="117474"/>
          </a:xfrm>
          <a:prstGeom prst="rect">
            <a:avLst/>
          </a:prstGeom>
        </p:spPr>
        <p:txBody>
          <a:bodyPr vert="horz" wrap="none" lIns="0" tIns="0" rIns="0" bIns="0" rtlCol="0" anchor="ctr"/>
          <a:lstStyle>
            <a:lvl1pPr algn="l">
              <a:defRPr sz="700">
                <a:solidFill>
                  <a:srgbClr val="848489"/>
                </a:solidFill>
              </a:defRPr>
            </a:lvl1pPr>
          </a:lstStyle>
          <a:p>
            <a:fld id="{832A3DEB-92BA-404E-9210-96F4218B7138}" type="datetime1">
              <a:rPr lang="sv-SE" smtClean="0"/>
              <a:t>2021-10-15</a:t>
            </a:fld>
            <a:endParaRPr lang="en-GB" dirty="0"/>
          </a:p>
        </p:txBody>
      </p:sp>
      <p:sp>
        <p:nvSpPr>
          <p:cNvPr id="6" name="Platshållare för bildnummer 5">
            <a:extLst>
              <a:ext uri="{FF2B5EF4-FFF2-40B4-BE49-F238E27FC236}">
                <a16:creationId xmlns:a16="http://schemas.microsoft.com/office/drawing/2014/main" id="{3844A7B9-8441-734E-B26B-9C9C5C04B442}"/>
              </a:ext>
            </a:extLst>
          </p:cNvPr>
          <p:cNvSpPr>
            <a:spLocks noGrp="1"/>
          </p:cNvSpPr>
          <p:nvPr>
            <p:ph type="sldNum" sz="quarter" idx="4"/>
          </p:nvPr>
        </p:nvSpPr>
        <p:spPr>
          <a:xfrm>
            <a:off x="6835775" y="4949520"/>
            <a:ext cx="2057400" cy="117474"/>
          </a:xfrm>
          <a:prstGeom prst="rect">
            <a:avLst/>
          </a:prstGeom>
        </p:spPr>
        <p:txBody>
          <a:bodyPr vert="horz" wrap="none" lIns="0" tIns="0" rIns="0" bIns="0" rtlCol="0" anchor="ctr"/>
          <a:lstStyle>
            <a:lvl1pPr algn="r">
              <a:defRPr sz="700">
                <a:solidFill>
                  <a:srgbClr val="848489"/>
                </a:solidFill>
              </a:defRPr>
            </a:lvl1pPr>
          </a:lstStyle>
          <a:p>
            <a:fld id="{C338348D-F2D3-AB47-AE2A-1D59B1E58D6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86" r:id="rId3"/>
    <p:sldLayoutId id="2147483800" r:id="rId4"/>
    <p:sldLayoutId id="2147483801" r:id="rId5"/>
    <p:sldLayoutId id="2147483803" r:id="rId6"/>
    <p:sldLayoutId id="2147483802" r:id="rId7"/>
    <p:sldLayoutId id="2147483799"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3000"/>
        </a:lnSpc>
        <a:spcBef>
          <a:spcPct val="0"/>
        </a:spcBef>
        <a:spcAft>
          <a:spcPct val="0"/>
        </a:spcAft>
        <a:defRPr sz="2600" b="1" kern="1200">
          <a:solidFill>
            <a:schemeClr val="tx1"/>
          </a:solidFill>
          <a:latin typeface="+mj-lt"/>
          <a:ea typeface="+mj-ea"/>
          <a:cs typeface="+mj-cs"/>
        </a:defRPr>
      </a:lvl1pPr>
      <a:lvl2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2pPr>
      <a:lvl3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3pPr>
      <a:lvl4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4pPr>
      <a:lvl5pPr algn="l" rtl="0" eaLnBrk="1" fontAlgn="base" hangingPunct="1">
        <a:lnSpc>
          <a:spcPts val="3000"/>
        </a:lnSpc>
        <a:spcBef>
          <a:spcPct val="0"/>
        </a:spcBef>
        <a:spcAft>
          <a:spcPct val="0"/>
        </a:spcAft>
        <a:defRPr sz="2600" b="1">
          <a:solidFill>
            <a:schemeClr val="tx1"/>
          </a:solidFill>
          <a:latin typeface="Arial" panose="020B0604020202020204" pitchFamily="34" charset="0"/>
        </a:defRPr>
      </a:lvl5pPr>
      <a:lvl6pPr marL="457200" algn="l" rtl="0" eaLnBrk="1" fontAlgn="base" hangingPunct="1">
        <a:lnSpc>
          <a:spcPts val="3000"/>
        </a:lnSpc>
        <a:spcBef>
          <a:spcPct val="0"/>
        </a:spcBef>
        <a:spcAft>
          <a:spcPct val="0"/>
        </a:spcAft>
        <a:defRPr sz="2600" b="1">
          <a:solidFill>
            <a:schemeClr val="tx1"/>
          </a:solidFill>
          <a:latin typeface="Arial" panose="020B0604020202020204" pitchFamily="34" charset="0"/>
        </a:defRPr>
      </a:lvl6pPr>
      <a:lvl7pPr marL="914400" algn="l" rtl="0" eaLnBrk="1" fontAlgn="base" hangingPunct="1">
        <a:lnSpc>
          <a:spcPts val="3000"/>
        </a:lnSpc>
        <a:spcBef>
          <a:spcPct val="0"/>
        </a:spcBef>
        <a:spcAft>
          <a:spcPct val="0"/>
        </a:spcAft>
        <a:defRPr sz="2600" b="1">
          <a:solidFill>
            <a:schemeClr val="tx1"/>
          </a:solidFill>
          <a:latin typeface="Arial" panose="020B0604020202020204" pitchFamily="34" charset="0"/>
        </a:defRPr>
      </a:lvl7pPr>
      <a:lvl8pPr marL="1371600" algn="l" rtl="0" eaLnBrk="1" fontAlgn="base" hangingPunct="1">
        <a:lnSpc>
          <a:spcPts val="3000"/>
        </a:lnSpc>
        <a:spcBef>
          <a:spcPct val="0"/>
        </a:spcBef>
        <a:spcAft>
          <a:spcPct val="0"/>
        </a:spcAft>
        <a:defRPr sz="2600" b="1">
          <a:solidFill>
            <a:schemeClr val="tx1"/>
          </a:solidFill>
          <a:latin typeface="Arial" panose="020B0604020202020204" pitchFamily="34" charset="0"/>
        </a:defRPr>
      </a:lvl8pPr>
      <a:lvl9pPr marL="1828800" algn="l" rtl="0" eaLnBrk="1" fontAlgn="base" hangingPunct="1">
        <a:lnSpc>
          <a:spcPts val="3000"/>
        </a:lnSpc>
        <a:spcBef>
          <a:spcPct val="0"/>
        </a:spcBef>
        <a:spcAft>
          <a:spcPct val="0"/>
        </a:spcAft>
        <a:defRPr sz="2600" b="1">
          <a:solidFill>
            <a:schemeClr val="tx1"/>
          </a:solidFill>
          <a:latin typeface="Arial" panose="020B0604020202020204" pitchFamily="34" charset="0"/>
        </a:defRPr>
      </a:lvl9pPr>
    </p:titleStyle>
    <p:body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guide id="3" pos="736" userDrawn="1">
          <p15:clr>
            <a:srgbClr val="F26B43"/>
          </p15:clr>
        </p15:guide>
        <p15:guide id="4" pos="5443" userDrawn="1">
          <p15:clr>
            <a:srgbClr val="F26B43"/>
          </p15:clr>
        </p15:guide>
        <p15:guide id="5" orient="horz" pos="742" userDrawn="1">
          <p15:clr>
            <a:srgbClr val="F26B43"/>
          </p15:clr>
        </p15:guide>
        <p15:guide id="7" pos="158" userDrawn="1">
          <p15:clr>
            <a:srgbClr val="F26B43"/>
          </p15:clr>
        </p15:guide>
        <p15:guide id="9" orient="horz" pos="584" userDrawn="1">
          <p15:clr>
            <a:srgbClr val="F26B43"/>
          </p15:clr>
        </p15:guide>
        <p15:guide id="10" orient="horz" pos="156" userDrawn="1">
          <p15:clr>
            <a:srgbClr val="F26B43"/>
          </p15:clr>
        </p15:guide>
        <p15:guide id="11" pos="5602" userDrawn="1">
          <p15:clr>
            <a:srgbClr val="F26B43"/>
          </p15:clr>
        </p15:guide>
        <p15:guide id="12" pos="667" userDrawn="1">
          <p15:clr>
            <a:srgbClr val="F26B43"/>
          </p15:clr>
        </p15:guide>
        <p15:guide id="13" pos="580" userDrawn="1">
          <p15:clr>
            <a:srgbClr val="F26B43"/>
          </p15:clr>
        </p15:guide>
        <p15:guide id="15" orient="horz" pos="3085" userDrawn="1">
          <p15:clr>
            <a:srgbClr val="F26B43"/>
          </p15:clr>
        </p15:guide>
        <p15:guide id="16" orient="horz" pos="2976" userDrawn="1">
          <p15:clr>
            <a:srgbClr val="F26B43"/>
          </p15:clr>
        </p15:guide>
        <p15:guide id="17" pos="363"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a:extLst>
              <a:ext uri="{FF2B5EF4-FFF2-40B4-BE49-F238E27FC236}">
                <a16:creationId xmlns:a16="http://schemas.microsoft.com/office/drawing/2014/main" id="{03D575AD-A6D0-2241-A561-4452AE5AF891}"/>
              </a:ext>
            </a:extLst>
          </p:cNvPr>
          <p:cNvSpPr>
            <a:spLocks noGrp="1"/>
          </p:cNvSpPr>
          <p:nvPr>
            <p:ph type="title"/>
          </p:nvPr>
        </p:nvSpPr>
        <p:spPr>
          <a:xfrm>
            <a:off x="1060463" y="583524"/>
            <a:ext cx="7832712" cy="673874"/>
          </a:xfrm>
        </p:spPr>
        <p:txBody>
          <a:bodyPr/>
          <a:lstStyle/>
          <a:p>
            <a:pPr lvl="0">
              <a:spcBef>
                <a:spcPts val="400"/>
              </a:spcBef>
              <a:buClr>
                <a:srgbClr val="000000"/>
              </a:buClr>
              <a:defRPr/>
            </a:pPr>
            <a:r>
              <a:rPr lang="sv-SE" sz="2400" dirty="0">
                <a:solidFill>
                  <a:schemeClr val="dk1"/>
                </a:solidFill>
              </a:rPr>
              <a:t>Mot en digitaliserad samhällsbyggnadsprocess – Dags att upphäva 3 kap. i fastighetsbildningslagen?</a:t>
            </a:r>
            <a:endParaRPr lang="en-US" sz="2800" dirty="0"/>
          </a:p>
        </p:txBody>
      </p:sp>
      <p:sp>
        <p:nvSpPr>
          <p:cNvPr id="3" name="Platshållare för datum 2">
            <a:extLst>
              <a:ext uri="{FF2B5EF4-FFF2-40B4-BE49-F238E27FC236}">
                <a16:creationId xmlns:a16="http://schemas.microsoft.com/office/drawing/2014/main" id="{F39CD741-B71D-AF48-8C8C-156290804ECE}"/>
              </a:ext>
            </a:extLst>
          </p:cNvPr>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Platshållare för bildnummer 3">
            <a:extLst>
              <a:ext uri="{FF2B5EF4-FFF2-40B4-BE49-F238E27FC236}">
                <a16:creationId xmlns:a16="http://schemas.microsoft.com/office/drawing/2014/main" id="{57F5A972-A755-2C4C-AACC-B6868888A0C9}"/>
              </a:ext>
            </a:extLst>
          </p:cNvPr>
          <p:cNvSpPr>
            <a:spLocks noGrp="1"/>
          </p:cNvSpPr>
          <p:nvPr>
            <p:ph type="sldNum" sz="quarter" idx="12"/>
          </p:nvPr>
        </p:nvSpPr>
        <p:spPr/>
        <p:txBody>
          <a:bodyPr/>
          <a:lstStyle/>
          <a:p>
            <a:fld id="{C338348D-F2D3-AB47-AE2A-1D59B1E58D64}" type="slidenum">
              <a:rPr lang="en-GB" smtClean="0"/>
              <a:pPr/>
              <a:t>1</a:t>
            </a:fld>
            <a:endParaRPr lang="en-GB"/>
          </a:p>
        </p:txBody>
      </p:sp>
      <p:sp>
        <p:nvSpPr>
          <p:cNvPr id="7" name="Platshållare för innehåll 6">
            <a:extLst>
              <a:ext uri="{FF2B5EF4-FFF2-40B4-BE49-F238E27FC236}">
                <a16:creationId xmlns:a16="http://schemas.microsoft.com/office/drawing/2014/main" id="{C417C881-2E99-E74E-90C7-0F59F1596193}"/>
              </a:ext>
            </a:extLst>
          </p:cNvPr>
          <p:cNvSpPr>
            <a:spLocks noGrp="1"/>
          </p:cNvSpPr>
          <p:nvPr>
            <p:ph sz="quarter" idx="13"/>
          </p:nvPr>
        </p:nvSpPr>
        <p:spPr>
          <a:xfrm>
            <a:off x="1144587" y="2541576"/>
            <a:ext cx="3255397" cy="1152578"/>
          </a:xfrm>
        </p:spPr>
        <p:txBody>
          <a:bodyPr/>
          <a:lstStyle/>
          <a:p>
            <a:r>
              <a:rPr lang="sv-SE" dirty="0"/>
              <a:t>Peter </a:t>
            </a:r>
            <a:r>
              <a:rPr lang="sv-SE" dirty="0" err="1"/>
              <a:t>Ekbäck</a:t>
            </a:r>
            <a:r>
              <a:rPr lang="sv-SE" dirty="0"/>
              <a:t>, professor, KTH</a:t>
            </a:r>
          </a:p>
          <a:p>
            <a:r>
              <a:rPr lang="sv-SE" dirty="0"/>
              <a:t>Linda Sabel, forskningssamordnare, Lantmäteriet</a:t>
            </a:r>
          </a:p>
          <a:p>
            <a:endParaRPr lang="sv-SE" dirty="0"/>
          </a:p>
          <a:p>
            <a:r>
              <a:rPr lang="sv-SE" dirty="0"/>
              <a:t>Moderator: Mats Wilhelmsson, professor, KTH</a:t>
            </a:r>
          </a:p>
          <a:p>
            <a:endParaRPr lang="sv-SE" dirty="0"/>
          </a:p>
          <a:p>
            <a:endParaRPr lang="sv-SE" dirty="0"/>
          </a:p>
        </p:txBody>
      </p:sp>
      <p:pic>
        <p:nvPicPr>
          <p:cNvPr id="14" name="Platshållare för innehåll 13">
            <a:extLst>
              <a:ext uri="{FF2B5EF4-FFF2-40B4-BE49-F238E27FC236}">
                <a16:creationId xmlns:a16="http://schemas.microsoft.com/office/drawing/2014/main" id="{18D3E5BA-4FD0-A64C-A123-ACE4818BB0A4}"/>
              </a:ext>
            </a:extLst>
          </p:cNvPr>
          <p:cNvPicPr>
            <a:picLocks noGrp="1" noChangeAspect="1"/>
          </p:cNvPicPr>
          <p:nvPr>
            <p:ph sz="quarter" idx="14"/>
          </p:nvPr>
        </p:nvPicPr>
        <p:blipFill>
          <a:blip r:embed="rId2">
            <a:extLst>
              <a:ext uri="{28A0092B-C50C-407E-A947-70E740481C1C}">
                <a14:useLocalDpi xmlns:a14="http://schemas.microsoft.com/office/drawing/2010/main" val="0"/>
              </a:ext>
            </a:extLst>
          </a:blip>
          <a:stretch>
            <a:fillRect/>
          </a:stretch>
        </p:blipFill>
        <p:spPr>
          <a:xfrm>
            <a:off x="4572000" y="1863362"/>
            <a:ext cx="3427413" cy="2286727"/>
          </a:xfrm>
        </p:spPr>
      </p:pic>
      <p:sp>
        <p:nvSpPr>
          <p:cNvPr id="16" name="Subtitle 2">
            <a:extLst>
              <a:ext uri="{FF2B5EF4-FFF2-40B4-BE49-F238E27FC236}">
                <a16:creationId xmlns:a16="http://schemas.microsoft.com/office/drawing/2014/main" id="{298A0F15-CBE4-9C41-9F71-3019812B89BE}"/>
              </a:ext>
            </a:extLst>
          </p:cNvPr>
          <p:cNvSpPr txBox="1">
            <a:spLocks/>
          </p:cNvSpPr>
          <p:nvPr/>
        </p:nvSpPr>
        <p:spPr>
          <a:xfrm>
            <a:off x="1064074" y="1386629"/>
            <a:ext cx="8181215" cy="711031"/>
          </a:xfrm>
          <a:prstGeom prst="rect">
            <a:avLst/>
          </a:prstGeom>
        </p:spPr>
        <p:txBody>
          <a:bodyPr/>
          <a:lstStyle>
            <a:lvl1pPr marL="222250" indent="-222250" algn="l" rtl="0" eaLnBrk="1" fontAlgn="base" hangingPunct="1">
              <a:lnSpc>
                <a:spcPct val="90000"/>
              </a:lnSpc>
              <a:spcBef>
                <a:spcPts val="1000"/>
              </a:spcBef>
              <a:spcAft>
                <a:spcPts val="200"/>
              </a:spcAft>
              <a:buClr>
                <a:schemeClr val="tx1"/>
              </a:buClr>
              <a:buFont typeface="Arial" panose="020B0604020202020204" pitchFamily="34" charset="0"/>
              <a:buChar char="•"/>
              <a:tabLst/>
              <a:defRPr sz="18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6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6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sv-SE" dirty="0"/>
              <a:t>Bostad 2.0 – Frukostseminarium – 15 oktober 2021</a:t>
            </a:r>
          </a:p>
        </p:txBody>
      </p:sp>
    </p:spTree>
    <p:extLst>
      <p:ext uri="{BB962C8B-B14F-4D97-AF65-F5344CB8AC3E}">
        <p14:creationId xmlns:p14="http://schemas.microsoft.com/office/powerpoint/2010/main" val="1165471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Markanvändningens koppling till de övriga domänerna</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10</a:t>
            </a:fld>
            <a:endParaRPr lang="en-GB"/>
          </a:p>
        </p:txBody>
      </p:sp>
      <p:sp>
        <p:nvSpPr>
          <p:cNvPr id="5" name="Content Placeholder 4"/>
          <p:cNvSpPr>
            <a:spLocks noGrp="1"/>
          </p:cNvSpPr>
          <p:nvPr>
            <p:ph sz="quarter" idx="13"/>
          </p:nvPr>
        </p:nvSpPr>
        <p:spPr/>
        <p:txBody>
          <a:bodyPr/>
          <a:lstStyle/>
          <a:p>
            <a:pPr>
              <a:defRPr/>
            </a:pPr>
            <a:r>
              <a:rPr lang="sv-SE" sz="1200" dirty="0"/>
              <a:t>Till markägandet (grön/grå i figuren)</a:t>
            </a:r>
          </a:p>
          <a:p>
            <a:pPr lvl="1">
              <a:defRPr/>
            </a:pPr>
            <a:r>
              <a:rPr lang="sv-SE" sz="1100" dirty="0"/>
              <a:t>Generellt sett förhållandevis få och svaga kopplingar till markägandet – i betydelsen ägaren av mark.</a:t>
            </a:r>
          </a:p>
          <a:p>
            <a:pPr lvl="1">
              <a:defRPr/>
            </a:pPr>
            <a:r>
              <a:rPr lang="sv-SE" sz="1100" dirty="0"/>
              <a:t>Tillstånd till förändrad markanvändning kan sökas och erhållas av andra än markägaren.</a:t>
            </a:r>
          </a:p>
          <a:p>
            <a:pPr lvl="1">
              <a:defRPr/>
            </a:pPr>
            <a:r>
              <a:rPr lang="sv-SE" sz="1100" dirty="0"/>
              <a:t>Områdesvisa planer eller föreskrifter gäller för rumsligt avgränsade markområden, oberoende av ev. ägarbyten.</a:t>
            </a:r>
          </a:p>
          <a:p>
            <a:pPr lvl="1">
              <a:defRPr/>
            </a:pPr>
            <a:r>
              <a:rPr lang="sv-SE" sz="1100" dirty="0"/>
              <a:t>Vid genomförande av områdesvisa planer och föreskrifter kan det bli aktuellt med tvångsförvärv av vissa markområden: Den enda tydliga kopplingen mellan de två domänerna på så sätt att en detaljplan m.m. kan berättiga till efterföljande äganderättsliga förvärv</a:t>
            </a:r>
          </a:p>
          <a:p>
            <a:endParaRPr lang="sv-SE" sz="1400" dirty="0"/>
          </a:p>
        </p:txBody>
      </p:sp>
      <p:pic>
        <p:nvPicPr>
          <p:cNvPr id="6" name="Picture 5"/>
          <p:cNvPicPr>
            <a:picLocks noChangeAspect="1"/>
          </p:cNvPicPr>
          <p:nvPr/>
        </p:nvPicPr>
        <p:blipFill>
          <a:blip r:embed="rId2"/>
          <a:stretch>
            <a:fillRect/>
          </a:stretch>
        </p:blipFill>
        <p:spPr>
          <a:xfrm>
            <a:off x="2977794" y="2682422"/>
            <a:ext cx="3495578" cy="2154538"/>
          </a:xfrm>
          <a:prstGeom prst="rect">
            <a:avLst/>
          </a:prstGeom>
        </p:spPr>
      </p:pic>
    </p:spTree>
    <p:extLst>
      <p:ext uri="{BB962C8B-B14F-4D97-AF65-F5344CB8AC3E}">
        <p14:creationId xmlns:p14="http://schemas.microsoft.com/office/powerpoint/2010/main" val="74287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Markanvändningens koppling till de övriga domänerna</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11</a:t>
            </a:fld>
            <a:endParaRPr lang="en-GB"/>
          </a:p>
        </p:txBody>
      </p:sp>
      <p:sp>
        <p:nvSpPr>
          <p:cNvPr id="5" name="Content Placeholder 4"/>
          <p:cNvSpPr>
            <a:spLocks noGrp="1"/>
          </p:cNvSpPr>
          <p:nvPr>
            <p:ph sz="quarter" idx="13"/>
          </p:nvPr>
        </p:nvSpPr>
        <p:spPr/>
        <p:txBody>
          <a:bodyPr/>
          <a:lstStyle/>
          <a:p>
            <a:pPr>
              <a:defRPr/>
            </a:pPr>
            <a:r>
              <a:rPr lang="sv-SE" sz="1200" dirty="0"/>
              <a:t>Till fastighetsindelningen (röd i figuren)</a:t>
            </a:r>
          </a:p>
          <a:p>
            <a:pPr lvl="1">
              <a:defRPr/>
            </a:pPr>
            <a:r>
              <a:rPr lang="sv-SE" sz="1100" dirty="0"/>
              <a:t>Den generella principen är att det saknas kopplingar mellan möjligheterna att ansöka om tillstånd till förändrad markanvändning och konsekvenserna av ett meddelat tillstånd, med avseende på fastighetsindelningen.</a:t>
            </a:r>
          </a:p>
          <a:p>
            <a:pPr lvl="1">
              <a:defRPr/>
            </a:pPr>
            <a:r>
              <a:rPr lang="sv-SE" sz="1100" dirty="0"/>
              <a:t>Viktigt undantag: Inom detaljplan fordras att fastigheten överensstämmer planbestämmelserna för att få bygglov.</a:t>
            </a:r>
          </a:p>
          <a:p>
            <a:pPr lvl="1">
              <a:defRPr/>
            </a:pPr>
            <a:r>
              <a:rPr lang="sv-SE" sz="1100" dirty="0"/>
              <a:t>I de fall markanvändningsförändringen fastläggs genom områdesvisa planer eller föreskrifter finns vissa kopplingar under planeringsskedet – då hänsyn ska tas till befintlig fastighetsindelning – samt under genomförandeskedet – då tvångsförvärv av vissa områden kan bli aktuellt.</a:t>
            </a:r>
          </a:p>
          <a:p>
            <a:endParaRPr lang="sv-SE" sz="1400" dirty="0"/>
          </a:p>
        </p:txBody>
      </p:sp>
      <p:pic>
        <p:nvPicPr>
          <p:cNvPr id="6" name="Picture 5"/>
          <p:cNvPicPr>
            <a:picLocks noChangeAspect="1"/>
          </p:cNvPicPr>
          <p:nvPr/>
        </p:nvPicPr>
        <p:blipFill>
          <a:blip r:embed="rId2"/>
          <a:stretch>
            <a:fillRect/>
          </a:stretch>
        </p:blipFill>
        <p:spPr>
          <a:xfrm>
            <a:off x="2814133" y="2601955"/>
            <a:ext cx="3622954" cy="2235005"/>
          </a:xfrm>
          <a:prstGeom prst="rect">
            <a:avLst/>
          </a:prstGeom>
        </p:spPr>
      </p:pic>
    </p:spTree>
    <p:extLst>
      <p:ext uri="{BB962C8B-B14F-4D97-AF65-F5344CB8AC3E}">
        <p14:creationId xmlns:p14="http://schemas.microsoft.com/office/powerpoint/2010/main" val="4632556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Förändring av markanvändning och digitalisering</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12</a:t>
            </a:fld>
            <a:endParaRPr lang="en-GB"/>
          </a:p>
        </p:txBody>
      </p:sp>
      <p:sp>
        <p:nvSpPr>
          <p:cNvPr id="5" name="Content Placeholder 4"/>
          <p:cNvSpPr>
            <a:spLocks noGrp="1"/>
          </p:cNvSpPr>
          <p:nvPr>
            <p:ph sz="quarter" idx="13"/>
          </p:nvPr>
        </p:nvSpPr>
        <p:spPr/>
        <p:txBody>
          <a:bodyPr/>
          <a:lstStyle/>
          <a:p>
            <a:pPr>
              <a:defRPr/>
            </a:pPr>
            <a:r>
              <a:rPr lang="sv-SE" sz="1200" dirty="0"/>
              <a:t>Områdesvisa planer och bestämmelser</a:t>
            </a:r>
          </a:p>
          <a:p>
            <a:pPr lvl="1">
              <a:defRPr/>
            </a:pPr>
            <a:r>
              <a:rPr lang="sv-SE" sz="1100" dirty="0"/>
              <a:t>Den sammantagna bedömningen av enskilda åtgärder sker i två steg. I ett första steg sker planläggning, t.ex. i form av detaljplan eller områdesbestämmelser, vägplan, järnvägsplan eller naturreservatsföreskrifter.</a:t>
            </a:r>
          </a:p>
          <a:p>
            <a:pPr lvl="1">
              <a:defRPr/>
            </a:pPr>
            <a:r>
              <a:rPr lang="sv-SE" sz="1100" dirty="0"/>
              <a:t>Detta skede innehåller av naturliga skäl i stor utsträckning kvalitativa bedömningar. Ett digitalt underlag för dessa bedömningar underlättar givetvis planeringsprocessen, men utrymmet för automatiserade prövningar torde vara ytterst litet.</a:t>
            </a:r>
          </a:p>
          <a:p>
            <a:pPr lvl="1">
              <a:defRPr/>
            </a:pPr>
            <a:r>
              <a:rPr lang="sv-SE" sz="1100" dirty="0"/>
              <a:t>När planen eller bestämmelserna vunnit laga kraft, torde förutsättningarna öka för kvantifierbara prövningar av olika åtgärders överensstämmelse respektive avvikelse från planbestämmelser och föreskrifter i automatiserad form.</a:t>
            </a:r>
          </a:p>
          <a:p>
            <a:pPr lvl="1">
              <a:defRPr/>
            </a:pPr>
            <a:endParaRPr lang="sv-SE" sz="1100" dirty="0"/>
          </a:p>
          <a:p>
            <a:pPr>
              <a:defRPr/>
            </a:pPr>
            <a:r>
              <a:rPr lang="sv-SE" sz="1200" dirty="0"/>
              <a:t>Tillståndsprövning utanför planlagda områden</a:t>
            </a:r>
          </a:p>
          <a:p>
            <a:pPr lvl="1">
              <a:defRPr/>
            </a:pPr>
            <a:r>
              <a:rPr lang="sv-SE" sz="1100" dirty="0"/>
              <a:t>I fall rättsligt bindande planer eller bestämmelser saknas, kommer i princip prövningen av enskilda åtgärder och verksamheter att fordra samma typ av kvalitativa bedömningar som sker i planeringsskedet – om än i mindre skala.</a:t>
            </a:r>
          </a:p>
          <a:p>
            <a:endParaRPr lang="sv-SE" sz="1400" dirty="0"/>
          </a:p>
        </p:txBody>
      </p:sp>
    </p:spTree>
    <p:extLst>
      <p:ext uri="{BB962C8B-B14F-4D97-AF65-F5344CB8AC3E}">
        <p14:creationId xmlns:p14="http://schemas.microsoft.com/office/powerpoint/2010/main" val="3690839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Fastighetsindelningens koppling till de övriga domänerna</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13</a:t>
            </a:fld>
            <a:endParaRPr lang="en-GB"/>
          </a:p>
        </p:txBody>
      </p:sp>
      <p:sp>
        <p:nvSpPr>
          <p:cNvPr id="5" name="Content Placeholder 4"/>
          <p:cNvSpPr>
            <a:spLocks noGrp="1"/>
          </p:cNvSpPr>
          <p:nvPr>
            <p:ph sz="quarter" idx="13"/>
          </p:nvPr>
        </p:nvSpPr>
        <p:spPr/>
        <p:txBody>
          <a:bodyPr/>
          <a:lstStyle/>
          <a:p>
            <a:pPr>
              <a:defRPr/>
            </a:pPr>
            <a:r>
              <a:rPr lang="sv-SE" sz="1200" dirty="0"/>
              <a:t>Till markägandet (grön/grå i figuren)</a:t>
            </a:r>
          </a:p>
          <a:p>
            <a:pPr lvl="1">
              <a:defRPr/>
            </a:pPr>
            <a:r>
              <a:rPr lang="sv-SE" sz="1100" dirty="0"/>
              <a:t>Fastighetsindelningens funktion som objekt för äganderätt till mark är mycket stark. Den starka kopplingen medför att äganderätten – vid förändringar av fastighetsindelningen – automatiskt följer och anpassar sig efter de nya territoriella gränserna.</a:t>
            </a:r>
          </a:p>
          <a:p>
            <a:pPr lvl="1">
              <a:defRPr/>
            </a:pPr>
            <a:r>
              <a:rPr lang="sv-SE" sz="1100" dirty="0"/>
              <a:t>Vissa villkor vid fastighetsbildning syftar till att undvika rubbningar eller oklarheter inom den äganderättsliga domänen</a:t>
            </a:r>
          </a:p>
          <a:p>
            <a:endParaRPr lang="sv-SE" sz="1400" dirty="0"/>
          </a:p>
        </p:txBody>
      </p:sp>
      <p:pic>
        <p:nvPicPr>
          <p:cNvPr id="6" name="Picture 5"/>
          <p:cNvPicPr>
            <a:picLocks noChangeAspect="1"/>
          </p:cNvPicPr>
          <p:nvPr/>
        </p:nvPicPr>
        <p:blipFill>
          <a:blip r:embed="rId2"/>
          <a:stretch>
            <a:fillRect/>
          </a:stretch>
        </p:blipFill>
        <p:spPr>
          <a:xfrm>
            <a:off x="2308225" y="2918400"/>
            <a:ext cx="4322439" cy="1457070"/>
          </a:xfrm>
          <a:prstGeom prst="rect">
            <a:avLst/>
          </a:prstGeom>
        </p:spPr>
      </p:pic>
    </p:spTree>
    <p:extLst>
      <p:ext uri="{BB962C8B-B14F-4D97-AF65-F5344CB8AC3E}">
        <p14:creationId xmlns:p14="http://schemas.microsoft.com/office/powerpoint/2010/main" val="2279597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Fastighetsindelningens koppling till de övriga domänerna</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14</a:t>
            </a:fld>
            <a:endParaRPr lang="en-GB"/>
          </a:p>
        </p:txBody>
      </p:sp>
      <p:sp>
        <p:nvSpPr>
          <p:cNvPr id="5" name="Content Placeholder 4"/>
          <p:cNvSpPr>
            <a:spLocks noGrp="1"/>
          </p:cNvSpPr>
          <p:nvPr>
            <p:ph sz="quarter" idx="13"/>
          </p:nvPr>
        </p:nvSpPr>
        <p:spPr/>
        <p:txBody>
          <a:bodyPr/>
          <a:lstStyle/>
          <a:p>
            <a:pPr>
              <a:defRPr/>
            </a:pPr>
            <a:r>
              <a:rPr lang="sv-SE" sz="1200" dirty="0"/>
              <a:t>Till markanvändningen (blå i figuren)</a:t>
            </a:r>
          </a:p>
          <a:p>
            <a:pPr lvl="1">
              <a:defRPr/>
            </a:pPr>
            <a:r>
              <a:rPr lang="sv-SE" sz="1100" dirty="0"/>
              <a:t>Vid förändringar av fastighetsindelningen aktualiseras – genom de materiella villkoren i FBL 3 kap. – ett flertal kopplingar till domänen tillåten markanvändning, vilka närmast kan beskrivas som oklara, komplexa och svårförståeliga.</a:t>
            </a:r>
          </a:p>
          <a:p>
            <a:endParaRPr lang="sv-SE" sz="1400" dirty="0"/>
          </a:p>
        </p:txBody>
      </p:sp>
      <p:pic>
        <p:nvPicPr>
          <p:cNvPr id="6" name="Picture 5"/>
          <p:cNvPicPr>
            <a:picLocks noChangeAspect="1"/>
          </p:cNvPicPr>
          <p:nvPr/>
        </p:nvPicPr>
        <p:blipFill>
          <a:blip r:embed="rId2"/>
          <a:stretch>
            <a:fillRect/>
          </a:stretch>
        </p:blipFill>
        <p:spPr>
          <a:xfrm>
            <a:off x="2708321" y="2027758"/>
            <a:ext cx="3837619" cy="2809202"/>
          </a:xfrm>
          <a:prstGeom prst="rect">
            <a:avLst/>
          </a:prstGeom>
        </p:spPr>
      </p:pic>
    </p:spTree>
    <p:extLst>
      <p:ext uri="{BB962C8B-B14F-4D97-AF65-F5344CB8AC3E}">
        <p14:creationId xmlns:p14="http://schemas.microsoft.com/office/powerpoint/2010/main" val="3690418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Fastighetsindelningens koppling till de övriga domänerna (fortsättning)</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15</a:t>
            </a:fld>
            <a:endParaRPr lang="en-GB"/>
          </a:p>
        </p:txBody>
      </p:sp>
      <p:sp>
        <p:nvSpPr>
          <p:cNvPr id="5" name="Content Placeholder 4"/>
          <p:cNvSpPr>
            <a:spLocks noGrp="1"/>
          </p:cNvSpPr>
          <p:nvPr>
            <p:ph sz="quarter" idx="13"/>
          </p:nvPr>
        </p:nvSpPr>
        <p:spPr/>
        <p:txBody>
          <a:bodyPr/>
          <a:lstStyle/>
          <a:p>
            <a:pPr>
              <a:defRPr/>
            </a:pPr>
            <a:r>
              <a:rPr lang="sv-SE" sz="1200" dirty="0"/>
              <a:t>Till markanvändningen (blå i figuren)</a:t>
            </a:r>
          </a:p>
          <a:p>
            <a:pPr lvl="1">
              <a:defRPr/>
            </a:pPr>
            <a:r>
              <a:rPr lang="sv-SE" sz="1100" dirty="0"/>
              <a:t>Det s.k. aktualitetsvillkoret i FBL 3 kap. 1 § inrymmer en prövning av möjligheterna att kunna genomföra sådana markanvändningar som kräver tillstånd enligt annan lagstiftning. Prövningen sker med utgångspunkt i ett angivet ändamål, som dock inte på något sätt blir bindande för fastighetens faktiska användning men ändå ligger till grund för den fastighetstekniska bedömningen. Att eventuella tillstånd i ett senare skede behöver inhämtas, innebär en risk för dubbelprövning av en och samma fråga i två skilda processer. Motsvarande problematik med dubbelprövning gäller för villkoret om utfarter och trafik-säkerhet i FBL 3 kap. 4 §.</a:t>
            </a:r>
          </a:p>
          <a:p>
            <a:pPr lvl="1">
              <a:defRPr/>
            </a:pPr>
            <a:r>
              <a:rPr lang="sv-SE" sz="1100" dirty="0"/>
              <a:t>Planvillkoret i FBL 3 kap. 2 § skapar en stark och tydlig koppling till kommunala detaljplaner, som kan anses logisk. Däremot blir det kausala förhållandet mellan fastighetsindelning och strandskydd motsägelsefullt, eftersom alla åtgärder som kan begränsa den allemansrättsliga tillgängligheten inom strandskyddsområden fordrar dispens enligt miljöbalken.</a:t>
            </a:r>
          </a:p>
          <a:p>
            <a:pPr lvl="1">
              <a:defRPr/>
            </a:pPr>
            <a:r>
              <a:rPr lang="sv-SE" sz="1100" dirty="0"/>
              <a:t>En motsägelsefull koppling finns även i FBL 3 kap. 3 §, där fastighetsbildning antas kunna föranleda olämpliga bebyggelseåtgärder – trots att dessa  som regel fordrar bygglov enligt plan- och bygglagen.</a:t>
            </a:r>
          </a:p>
          <a:p>
            <a:pPr lvl="1">
              <a:defRPr/>
            </a:pPr>
            <a:r>
              <a:rPr lang="sv-SE" sz="1100" dirty="0"/>
              <a:t>Det företagsekonomiska villkoret för jordbruksfastigheter förutsätter en koppling mellan fastighetsstruktur och brukningsenheter som till stora delar lösts upp under 1900-talet, till förmån för arrendeupplåtelser.</a:t>
            </a:r>
          </a:p>
          <a:p>
            <a:pPr lvl="1">
              <a:defRPr/>
            </a:pPr>
            <a:r>
              <a:rPr lang="sv-SE" sz="1100" dirty="0"/>
              <a:t>Man kan avslutningsvis också ställa sig frågan på vilket sätt skyddsvillkoren för de areella näringarna (jordbruk, skogsbruk och fiskevård) får betydelse för dessa näringsgrenars samhälleliga värde? Eller om förutsättningarna för dessa verksamheter med fördel bör regleras i annan form?</a:t>
            </a:r>
          </a:p>
          <a:p>
            <a:endParaRPr lang="sv-SE" sz="1400" dirty="0"/>
          </a:p>
        </p:txBody>
      </p:sp>
    </p:spTree>
    <p:extLst>
      <p:ext uri="{BB962C8B-B14F-4D97-AF65-F5344CB8AC3E}">
        <p14:creationId xmlns:p14="http://schemas.microsoft.com/office/powerpoint/2010/main" val="73815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Fastighetsbildning och digitalisering</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16</a:t>
            </a:fld>
            <a:endParaRPr lang="en-GB"/>
          </a:p>
        </p:txBody>
      </p:sp>
      <p:sp>
        <p:nvSpPr>
          <p:cNvPr id="5" name="Content Placeholder 4"/>
          <p:cNvSpPr>
            <a:spLocks noGrp="1"/>
          </p:cNvSpPr>
          <p:nvPr>
            <p:ph sz="quarter" idx="13"/>
          </p:nvPr>
        </p:nvSpPr>
        <p:spPr/>
        <p:txBody>
          <a:bodyPr/>
          <a:lstStyle/>
          <a:p>
            <a:pPr>
              <a:defRPr/>
            </a:pPr>
            <a:r>
              <a:rPr lang="sv-SE" sz="1400" dirty="0"/>
              <a:t>Fastighetsbildningsförrättningen innefattar – utöver rättsliga och ekonomiska frågor – även vissa tekniska moment. Ett sådant tekniskt moment som i dags-läget begränsar möjligheterna till digitalisering och automatisering av förrättningen är de fysiska gränsmarkeringarnas rättsverkan.</a:t>
            </a:r>
          </a:p>
          <a:p>
            <a:pPr lvl="1">
              <a:defRPr/>
            </a:pPr>
            <a:endParaRPr lang="sv-SE" sz="1200" dirty="0"/>
          </a:p>
          <a:p>
            <a:pPr>
              <a:defRPr/>
            </a:pPr>
            <a:r>
              <a:rPr lang="sv-SE" sz="1400" dirty="0"/>
              <a:t>För övrigt finns – med digitalisering som målsättning – möjligen en större utmaning i de materiella villkoren i FBL 3 kap., som uppvisar flera komplexa kopplingar till den rättsliga domänen tillåten markanvändning</a:t>
            </a:r>
          </a:p>
          <a:p>
            <a:endParaRPr lang="sv-SE" sz="1400" dirty="0"/>
          </a:p>
        </p:txBody>
      </p:sp>
    </p:spTree>
    <p:extLst>
      <p:ext uri="{BB962C8B-B14F-4D97-AF65-F5344CB8AC3E}">
        <p14:creationId xmlns:p14="http://schemas.microsoft.com/office/powerpoint/2010/main" val="41910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Sammanfattande slutsatser – rättsliga kopplingar</a:t>
            </a:r>
          </a:p>
        </p:txBody>
      </p:sp>
      <p:sp>
        <p:nvSpPr>
          <p:cNvPr id="3" name="Date Placeholder 2"/>
          <p:cNvSpPr>
            <a:spLocks noGrp="1"/>
          </p:cNvSpPr>
          <p:nvPr>
            <p:ph type="dt" sz="half" idx="11"/>
          </p:nvPr>
        </p:nvSpPr>
        <p:spPr/>
        <p:txBody>
          <a:bodyPr/>
          <a:lstStyle/>
          <a:p>
            <a:fld id="{C55EB1E9-4E18-5549-8E17-04A05D374244}"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17</a:t>
            </a:fld>
            <a:endParaRPr lang="en-GB"/>
          </a:p>
        </p:txBody>
      </p:sp>
      <p:pic>
        <p:nvPicPr>
          <p:cNvPr id="5" name="Picture 4"/>
          <p:cNvPicPr>
            <a:picLocks noChangeAspect="1"/>
          </p:cNvPicPr>
          <p:nvPr/>
        </p:nvPicPr>
        <p:blipFill>
          <a:blip r:embed="rId2"/>
          <a:stretch>
            <a:fillRect/>
          </a:stretch>
        </p:blipFill>
        <p:spPr>
          <a:xfrm>
            <a:off x="2384957" y="1690775"/>
            <a:ext cx="4127350" cy="2371550"/>
          </a:xfrm>
          <a:prstGeom prst="rect">
            <a:avLst/>
          </a:prstGeom>
        </p:spPr>
      </p:pic>
    </p:spTree>
    <p:extLst>
      <p:ext uri="{BB962C8B-B14F-4D97-AF65-F5344CB8AC3E}">
        <p14:creationId xmlns:p14="http://schemas.microsoft.com/office/powerpoint/2010/main" val="486978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Vad kan göras?…</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18</a:t>
            </a:fld>
            <a:endParaRPr lang="en-GB"/>
          </a:p>
        </p:txBody>
      </p:sp>
      <p:sp>
        <p:nvSpPr>
          <p:cNvPr id="5" name="Content Placeholder 4"/>
          <p:cNvSpPr>
            <a:spLocks noGrp="1"/>
          </p:cNvSpPr>
          <p:nvPr>
            <p:ph sz="quarter" idx="13"/>
          </p:nvPr>
        </p:nvSpPr>
        <p:spPr/>
        <p:txBody>
          <a:bodyPr/>
          <a:lstStyle/>
          <a:p>
            <a:pPr>
              <a:defRPr/>
            </a:pPr>
            <a:r>
              <a:rPr lang="sv-SE" sz="1400" dirty="0"/>
              <a:t>Digitalisering av fastighetsbildning, två alternativa (och motstående) huvudvarianter:</a:t>
            </a:r>
          </a:p>
          <a:p>
            <a:pPr lvl="1">
              <a:defRPr/>
            </a:pPr>
            <a:endParaRPr lang="sv-SE" sz="1200" dirty="0"/>
          </a:p>
          <a:p>
            <a:pPr>
              <a:defRPr/>
            </a:pPr>
            <a:r>
              <a:rPr lang="sv-SE" sz="1400" dirty="0"/>
              <a:t>Alt 1: Fordra att (digitalt) tillstånd till markanvändningsförändringar inhämtas </a:t>
            </a:r>
            <a:r>
              <a:rPr lang="sv-SE" sz="1400" u="sng" dirty="0"/>
              <a:t>före</a:t>
            </a:r>
            <a:r>
              <a:rPr lang="sv-SE" sz="1400" dirty="0"/>
              <a:t> fastighetsbildningen</a:t>
            </a:r>
          </a:p>
          <a:p>
            <a:pPr lvl="1">
              <a:defRPr/>
            </a:pPr>
            <a:r>
              <a:rPr lang="sv-SE" sz="1200" dirty="0"/>
              <a:t>Motsvarar systemet i Danmark</a:t>
            </a:r>
          </a:p>
          <a:p>
            <a:pPr lvl="1">
              <a:defRPr/>
            </a:pPr>
            <a:endParaRPr lang="sv-SE" sz="1200" dirty="0"/>
          </a:p>
          <a:p>
            <a:pPr>
              <a:defRPr/>
            </a:pPr>
            <a:r>
              <a:rPr lang="sv-SE" sz="1400" dirty="0"/>
              <a:t>Alt 2: Frikoppla fastighetsindelningen från reglering av tillåten markanvändning</a:t>
            </a:r>
          </a:p>
          <a:p>
            <a:pPr lvl="1">
              <a:defRPr/>
            </a:pPr>
            <a:r>
              <a:rPr lang="sv-SE" sz="1200" dirty="0"/>
              <a:t>Motsvarar systemet i Finland</a:t>
            </a:r>
          </a:p>
          <a:p>
            <a:pPr lvl="1">
              <a:defRPr/>
            </a:pPr>
            <a:endParaRPr lang="sv-SE" sz="1200" dirty="0"/>
          </a:p>
          <a:p>
            <a:pPr>
              <a:defRPr/>
            </a:pPr>
            <a:r>
              <a:rPr lang="sv-SE" sz="1400" dirty="0"/>
              <a:t>Det svenska systemet lider av följande defekt (i ett digitaliserings-perspektiv):</a:t>
            </a:r>
          </a:p>
          <a:p>
            <a:pPr lvl="1">
              <a:defRPr/>
            </a:pPr>
            <a:r>
              <a:rPr lang="sv-SE" sz="1200" dirty="0"/>
              <a:t>Flexibiliteten innebär att det </a:t>
            </a:r>
            <a:r>
              <a:rPr lang="sv-SE" sz="1200" u="sng" dirty="0"/>
              <a:t>inom ramen </a:t>
            </a:r>
            <a:r>
              <a:rPr lang="sv-SE" sz="1200" dirty="0"/>
              <a:t>för fastighetsbildningen kan behövas prövning av om tillstånd till viss markanvändning kan erhållas vid en annan prövning, som sker </a:t>
            </a:r>
            <a:r>
              <a:rPr lang="sv-SE" sz="1200" u="sng" dirty="0"/>
              <a:t>efter</a:t>
            </a:r>
            <a:r>
              <a:rPr lang="sv-SE" sz="1200" dirty="0"/>
              <a:t> fastighetsbildningen</a:t>
            </a:r>
          </a:p>
          <a:p>
            <a:endParaRPr lang="sv-SE" sz="1400" dirty="0"/>
          </a:p>
        </p:txBody>
      </p:sp>
    </p:spTree>
    <p:extLst>
      <p:ext uri="{BB962C8B-B14F-4D97-AF65-F5344CB8AC3E}">
        <p14:creationId xmlns:p14="http://schemas.microsoft.com/office/powerpoint/2010/main" val="2173219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9548" y="1318437"/>
            <a:ext cx="8181215" cy="602512"/>
          </a:xfrm>
        </p:spPr>
        <p:txBody>
          <a:bodyPr/>
          <a:lstStyle/>
          <a:p>
            <a:r>
              <a:rPr lang="sv-SE" sz="3200" dirty="0"/>
              <a:t>Frågor, funderingar och synpunkter?</a:t>
            </a:r>
          </a:p>
        </p:txBody>
      </p:sp>
      <p:sp>
        <p:nvSpPr>
          <p:cNvPr id="3" name="Subtitle 2"/>
          <p:cNvSpPr>
            <a:spLocks noGrp="1"/>
          </p:cNvSpPr>
          <p:nvPr>
            <p:ph type="subTitle" idx="1"/>
          </p:nvPr>
        </p:nvSpPr>
        <p:spPr>
          <a:xfrm>
            <a:off x="459548" y="2161953"/>
            <a:ext cx="8181215" cy="538716"/>
          </a:xfrm>
        </p:spPr>
        <p:txBody>
          <a:bodyPr/>
          <a:lstStyle/>
          <a:p>
            <a:r>
              <a:rPr lang="sv-SE" dirty="0"/>
              <a:t>Mer information: peter.ekback@abe.kth.se</a:t>
            </a:r>
          </a:p>
        </p:txBody>
      </p:sp>
    </p:spTree>
    <p:extLst>
      <p:ext uri="{BB962C8B-B14F-4D97-AF65-F5344CB8AC3E}">
        <p14:creationId xmlns:p14="http://schemas.microsoft.com/office/powerpoint/2010/main" val="254324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F99A9E3-1DA9-7A40-BC1D-8BE0D8F7BA68}"/>
              </a:ext>
            </a:extLst>
          </p:cNvPr>
          <p:cNvSpPr>
            <a:spLocks noGrp="1"/>
          </p:cNvSpPr>
          <p:nvPr>
            <p:ph type="title"/>
          </p:nvPr>
        </p:nvSpPr>
        <p:spPr>
          <a:xfrm>
            <a:off x="1279525" y="2015082"/>
            <a:ext cx="7552857" cy="673874"/>
          </a:xfrm>
        </p:spPr>
        <p:txBody>
          <a:bodyPr/>
          <a:lstStyle/>
          <a:p>
            <a:r>
              <a:rPr lang="sv-SE" dirty="0"/>
              <a:t>Initiativtagare till Bostad 2.0</a:t>
            </a:r>
          </a:p>
        </p:txBody>
      </p:sp>
      <p:sp>
        <p:nvSpPr>
          <p:cNvPr id="3" name="Platshållare för datum 2">
            <a:extLst>
              <a:ext uri="{FF2B5EF4-FFF2-40B4-BE49-F238E27FC236}">
                <a16:creationId xmlns:a16="http://schemas.microsoft.com/office/drawing/2014/main" id="{896117AD-A14E-FC43-8F54-3FF10488D56B}"/>
              </a:ext>
            </a:extLst>
          </p:cNvPr>
          <p:cNvSpPr>
            <a:spLocks noGrp="1"/>
          </p:cNvSpPr>
          <p:nvPr>
            <p:ph type="dt" sz="half" idx="11"/>
          </p:nvPr>
        </p:nvSpPr>
        <p:spPr/>
        <p:txBody>
          <a:bodyPr/>
          <a:lstStyle/>
          <a:p>
            <a:fld id="{BAD82F0C-0E2A-5546-8972-AA94798A63F5}" type="datetime1">
              <a:rPr lang="sv-SE" smtClean="0"/>
              <a:t>2021-10-15</a:t>
            </a:fld>
            <a:endParaRPr lang="en-GB" dirty="0"/>
          </a:p>
        </p:txBody>
      </p:sp>
      <p:sp>
        <p:nvSpPr>
          <p:cNvPr id="4" name="Platshållare för bildnummer 3">
            <a:extLst>
              <a:ext uri="{FF2B5EF4-FFF2-40B4-BE49-F238E27FC236}">
                <a16:creationId xmlns:a16="http://schemas.microsoft.com/office/drawing/2014/main" id="{239D5892-A0F8-A64E-9FA0-88B454BD6A41}"/>
              </a:ext>
            </a:extLst>
          </p:cNvPr>
          <p:cNvSpPr>
            <a:spLocks noGrp="1"/>
          </p:cNvSpPr>
          <p:nvPr>
            <p:ph type="sldNum" sz="quarter" idx="12"/>
          </p:nvPr>
        </p:nvSpPr>
        <p:spPr/>
        <p:txBody>
          <a:bodyPr/>
          <a:lstStyle/>
          <a:p>
            <a:fld id="{C338348D-F2D3-AB47-AE2A-1D59B1E58D64}" type="slidenum">
              <a:rPr lang="en-GB" smtClean="0"/>
              <a:pPr/>
              <a:t>2</a:t>
            </a:fld>
            <a:endParaRPr lang="en-GB" dirty="0"/>
          </a:p>
        </p:txBody>
      </p:sp>
      <p:sp>
        <p:nvSpPr>
          <p:cNvPr id="5" name="Platshållare för innehåll 4">
            <a:extLst>
              <a:ext uri="{FF2B5EF4-FFF2-40B4-BE49-F238E27FC236}">
                <a16:creationId xmlns:a16="http://schemas.microsoft.com/office/drawing/2014/main" id="{BC9F00FF-E6EB-4942-BA91-F126C60BE418}"/>
              </a:ext>
            </a:extLst>
          </p:cNvPr>
          <p:cNvSpPr>
            <a:spLocks noGrp="1"/>
          </p:cNvSpPr>
          <p:nvPr>
            <p:ph sz="quarter" idx="13"/>
          </p:nvPr>
        </p:nvSpPr>
        <p:spPr>
          <a:xfrm>
            <a:off x="1279525" y="2772138"/>
            <a:ext cx="3427344" cy="3781438"/>
          </a:xfrm>
        </p:spPr>
        <p:txBody>
          <a:bodyPr/>
          <a:lstStyle/>
          <a:p>
            <a:r>
              <a:rPr lang="sv-SE" dirty="0"/>
              <a:t>Stockholms Stadshus</a:t>
            </a:r>
          </a:p>
          <a:p>
            <a:r>
              <a:rPr lang="sv-SE" dirty="0"/>
              <a:t>SKB</a:t>
            </a:r>
          </a:p>
          <a:p>
            <a:r>
              <a:rPr lang="sv-SE" dirty="0"/>
              <a:t>JM</a:t>
            </a:r>
          </a:p>
          <a:p>
            <a:r>
              <a:rPr lang="sv-SE" dirty="0"/>
              <a:t>OBOS</a:t>
            </a:r>
          </a:p>
          <a:p>
            <a:r>
              <a:rPr lang="sv-SE" dirty="0"/>
              <a:t>Stockholms studentbostäder</a:t>
            </a:r>
          </a:p>
          <a:p>
            <a:r>
              <a:rPr lang="sv-SE" dirty="0"/>
              <a:t>LE Lundbergföretagen</a:t>
            </a:r>
          </a:p>
          <a:p>
            <a:r>
              <a:rPr lang="sv-SE" dirty="0"/>
              <a:t>Svensk Mäklarstatistik</a:t>
            </a:r>
          </a:p>
        </p:txBody>
      </p:sp>
      <p:sp>
        <p:nvSpPr>
          <p:cNvPr id="6" name="Platshållare för innehåll 5">
            <a:extLst>
              <a:ext uri="{FF2B5EF4-FFF2-40B4-BE49-F238E27FC236}">
                <a16:creationId xmlns:a16="http://schemas.microsoft.com/office/drawing/2014/main" id="{4CFD2D2C-D658-E041-891B-18738FDB6415}"/>
              </a:ext>
            </a:extLst>
          </p:cNvPr>
          <p:cNvSpPr>
            <a:spLocks noGrp="1"/>
          </p:cNvSpPr>
          <p:nvPr>
            <p:ph sz="quarter" idx="14"/>
          </p:nvPr>
        </p:nvSpPr>
        <p:spPr>
          <a:xfrm>
            <a:off x="4161951" y="2802333"/>
            <a:ext cx="3427341" cy="1482109"/>
          </a:xfrm>
        </p:spPr>
        <p:txBody>
          <a:bodyPr/>
          <a:lstStyle/>
          <a:p>
            <a:r>
              <a:rPr lang="sv-SE" dirty="0"/>
              <a:t>SABO</a:t>
            </a:r>
          </a:p>
          <a:p>
            <a:r>
              <a:rPr lang="sv-SE" dirty="0"/>
              <a:t>Helsingborgshem </a:t>
            </a:r>
          </a:p>
          <a:p>
            <a:r>
              <a:rPr lang="sv-SE" dirty="0"/>
              <a:t>Wallenstam </a:t>
            </a:r>
          </a:p>
          <a:p>
            <a:r>
              <a:rPr lang="sv-SE" dirty="0"/>
              <a:t>Einar Mattsson</a:t>
            </a:r>
          </a:p>
          <a:p>
            <a:r>
              <a:rPr lang="sv-SE" dirty="0"/>
              <a:t>NCC</a:t>
            </a:r>
          </a:p>
          <a:p>
            <a:r>
              <a:rPr lang="sv-SE" dirty="0" err="1"/>
              <a:t>Veidekke</a:t>
            </a:r>
            <a:endParaRPr lang="sv-SE" dirty="0"/>
          </a:p>
          <a:p>
            <a:r>
              <a:rPr lang="sv-SE" dirty="0"/>
              <a:t>BI</a:t>
            </a:r>
          </a:p>
        </p:txBody>
      </p:sp>
      <p:pic>
        <p:nvPicPr>
          <p:cNvPr id="10" name="Bildobjekt 9">
            <a:extLst>
              <a:ext uri="{FF2B5EF4-FFF2-40B4-BE49-F238E27FC236}">
                <a16:creationId xmlns:a16="http://schemas.microsoft.com/office/drawing/2014/main" id="{69A6C01D-F4DA-AC47-B965-F6EA4DE1C9A7}"/>
              </a:ext>
            </a:extLst>
          </p:cNvPr>
          <p:cNvPicPr>
            <a:picLocks noChangeAspect="1"/>
          </p:cNvPicPr>
          <p:nvPr/>
        </p:nvPicPr>
        <p:blipFill rotWithShape="1">
          <a:blip r:embed="rId2">
            <a:extLst>
              <a:ext uri="{28A0092B-C50C-407E-A947-70E740481C1C}">
                <a14:useLocalDpi xmlns:a14="http://schemas.microsoft.com/office/drawing/2010/main" val="0"/>
              </a:ext>
            </a:extLst>
          </a:blip>
          <a:srcRect b="65060"/>
          <a:stretch/>
        </p:blipFill>
        <p:spPr>
          <a:xfrm>
            <a:off x="1279525" y="124242"/>
            <a:ext cx="7013417" cy="1837853"/>
          </a:xfrm>
          <a:prstGeom prst="rect">
            <a:avLst/>
          </a:prstGeom>
        </p:spPr>
      </p:pic>
      <p:sp>
        <p:nvSpPr>
          <p:cNvPr id="11" name="Platshållare för innehåll 5">
            <a:extLst>
              <a:ext uri="{FF2B5EF4-FFF2-40B4-BE49-F238E27FC236}">
                <a16:creationId xmlns:a16="http://schemas.microsoft.com/office/drawing/2014/main" id="{B7FE1F3F-A66E-8447-8A4B-070BE35A7B70}"/>
              </a:ext>
            </a:extLst>
          </p:cNvPr>
          <p:cNvSpPr txBox="1">
            <a:spLocks/>
          </p:cNvSpPr>
          <p:nvPr/>
        </p:nvSpPr>
        <p:spPr>
          <a:xfrm>
            <a:off x="6150804" y="2462879"/>
            <a:ext cx="3427341" cy="1482109"/>
          </a:xfrm>
          <a:prstGeom prst="rect">
            <a:avLst/>
          </a:prstGeom>
        </p:spPr>
        <p:txBody>
          <a:bodyPr vert="horz" lIns="91440" tIns="45720" rIns="91440" bIns="45720" rtlCol="0">
            <a:noAutofit/>
          </a:bodyPr>
          <a:lstStyle>
            <a:lvl1pPr marL="222250" indent="-222250" algn="l" rtl="0" eaLnBrk="1" fontAlgn="base" hangingPunct="1">
              <a:lnSpc>
                <a:spcPct val="90000"/>
              </a:lnSpc>
              <a:spcBef>
                <a:spcPts val="600"/>
              </a:spcBef>
              <a:spcAft>
                <a:spcPts val="200"/>
              </a:spcAft>
              <a:buClr>
                <a:schemeClr val="tx1"/>
              </a:buClr>
              <a:buFont typeface="Arial" panose="020B0604020202020204" pitchFamily="34" charset="0"/>
              <a:buChar char="•"/>
              <a:tabLst/>
              <a:defRPr sz="1400" kern="1200">
                <a:solidFill>
                  <a:schemeClr val="tx1"/>
                </a:solidFill>
                <a:latin typeface="+mn-lt"/>
                <a:ea typeface="+mn-ea"/>
                <a:cs typeface="+mn-cs"/>
              </a:defRPr>
            </a:lvl1pPr>
            <a:lvl2pPr marL="446088" indent="-223838" algn="l" rtl="0" eaLnBrk="1" fontAlgn="base" hangingPunct="1">
              <a:lnSpc>
                <a:spcPct val="90000"/>
              </a:lnSpc>
              <a:spcBef>
                <a:spcPts val="600"/>
              </a:spcBef>
              <a:spcAft>
                <a:spcPct val="0"/>
              </a:spcAft>
              <a:buFont typeface="Systemtypsnitt"/>
              <a:buChar char="–"/>
              <a:tabLst/>
              <a:defRPr sz="1200" kern="1200">
                <a:solidFill>
                  <a:schemeClr val="tx1"/>
                </a:solidFill>
                <a:latin typeface="+mn-lt"/>
                <a:ea typeface="+mn-ea"/>
                <a:cs typeface="+mn-cs"/>
              </a:defRPr>
            </a:lvl2pPr>
            <a:lvl3pPr marL="669925" indent="-223838" algn="l" rtl="0" eaLnBrk="1" fontAlgn="base" hangingPunct="1">
              <a:lnSpc>
                <a:spcPct val="90000"/>
              </a:lnSpc>
              <a:spcBef>
                <a:spcPts val="600"/>
              </a:spcBef>
              <a:spcAft>
                <a:spcPct val="0"/>
              </a:spcAft>
              <a:buFont typeface="Systemtypsnitt"/>
              <a:buChar char="&gt;"/>
              <a:tabLst/>
              <a:defRPr sz="1200" i="1" kern="1200">
                <a:solidFill>
                  <a:schemeClr val="tx1"/>
                </a:solidFill>
                <a:latin typeface="+mn-lt"/>
                <a:ea typeface="+mn-ea"/>
                <a:cs typeface="+mn-cs"/>
              </a:defRPr>
            </a:lvl3pPr>
            <a:lvl4pPr marL="846138" indent="-176213" algn="l" rtl="0" eaLnBrk="1" fontAlgn="base" hangingPunct="1">
              <a:lnSpc>
                <a:spcPct val="90000"/>
              </a:lnSpc>
              <a:spcBef>
                <a:spcPts val="600"/>
              </a:spcBef>
              <a:spcAft>
                <a:spcPct val="0"/>
              </a:spcAft>
              <a:buFont typeface="Arial" panose="020B0604020202020204" pitchFamily="34" charset="0"/>
              <a:buChar char="•"/>
              <a:tabLst/>
              <a:defRPr sz="1100" kern="1200">
                <a:solidFill>
                  <a:schemeClr val="tx1"/>
                </a:solidFill>
                <a:latin typeface="+mn-lt"/>
                <a:ea typeface="+mn-ea"/>
                <a:cs typeface="+mn-cs"/>
              </a:defRPr>
            </a:lvl4pPr>
            <a:lvl5pPr marL="1112838" indent="-266700" algn="l" rtl="0" eaLnBrk="1" fontAlgn="base" hangingPunct="1">
              <a:lnSpc>
                <a:spcPct val="90000"/>
              </a:lnSpc>
              <a:spcBef>
                <a:spcPts val="600"/>
              </a:spcBef>
              <a:spcAft>
                <a:spcPct val="0"/>
              </a:spcAft>
              <a:buFont typeface="Arial" panose="020B0604020202020204" pitchFamily="34" charset="0"/>
              <a:buChar char="–"/>
              <a:tabLst/>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sv-SE" dirty="0"/>
          </a:p>
          <a:p>
            <a:r>
              <a:rPr lang="sv-SE" dirty="0" err="1"/>
              <a:t>Willhem</a:t>
            </a:r>
            <a:endParaRPr lang="sv-SE" dirty="0"/>
          </a:p>
          <a:p>
            <a:r>
              <a:rPr lang="sv-SE" dirty="0" err="1"/>
              <a:t>Rikshem</a:t>
            </a:r>
            <a:endParaRPr lang="sv-SE" dirty="0"/>
          </a:p>
          <a:p>
            <a:r>
              <a:rPr lang="sv-SE" dirty="0"/>
              <a:t>HSB</a:t>
            </a:r>
          </a:p>
          <a:p>
            <a:r>
              <a:rPr lang="sv-SE" dirty="0"/>
              <a:t>Hyresgästföreningen</a:t>
            </a:r>
          </a:p>
          <a:p>
            <a:r>
              <a:rPr lang="sv-SE" dirty="0"/>
              <a:t>Skanska</a:t>
            </a:r>
          </a:p>
          <a:p>
            <a:r>
              <a:rPr lang="sv-SE" dirty="0"/>
              <a:t>Fastighetsägarna</a:t>
            </a:r>
          </a:p>
          <a:p>
            <a:pPr marL="0" indent="0">
              <a:buNone/>
            </a:pPr>
            <a:endParaRPr lang="sv-SE" dirty="0"/>
          </a:p>
        </p:txBody>
      </p:sp>
    </p:spTree>
    <p:extLst>
      <p:ext uri="{BB962C8B-B14F-4D97-AF65-F5344CB8AC3E}">
        <p14:creationId xmlns:p14="http://schemas.microsoft.com/office/powerpoint/2010/main" val="55039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DB6B753-C725-A74F-BA57-75DFA4E1C3E1}"/>
              </a:ext>
            </a:extLst>
          </p:cNvPr>
          <p:cNvSpPr>
            <a:spLocks noGrp="1"/>
          </p:cNvSpPr>
          <p:nvPr>
            <p:ph type="title"/>
          </p:nvPr>
        </p:nvSpPr>
        <p:spPr/>
        <p:txBody>
          <a:bodyPr/>
          <a:lstStyle/>
          <a:p>
            <a:r>
              <a:rPr lang="sv-SE" dirty="0"/>
              <a:t>Frukostseminarier – hösten 2021</a:t>
            </a:r>
          </a:p>
        </p:txBody>
      </p:sp>
      <p:sp>
        <p:nvSpPr>
          <p:cNvPr id="3" name="Platshållare för datum 2">
            <a:extLst>
              <a:ext uri="{FF2B5EF4-FFF2-40B4-BE49-F238E27FC236}">
                <a16:creationId xmlns:a16="http://schemas.microsoft.com/office/drawing/2014/main" id="{3872D571-15D9-D84D-ADB3-9C6CDB65BA67}"/>
              </a:ext>
            </a:extLst>
          </p:cNvPr>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Platshållare för bildnummer 3">
            <a:extLst>
              <a:ext uri="{FF2B5EF4-FFF2-40B4-BE49-F238E27FC236}">
                <a16:creationId xmlns:a16="http://schemas.microsoft.com/office/drawing/2014/main" id="{6E115326-23D3-0344-AA07-B695AA59FBBC}"/>
              </a:ext>
            </a:extLst>
          </p:cNvPr>
          <p:cNvSpPr>
            <a:spLocks noGrp="1"/>
          </p:cNvSpPr>
          <p:nvPr>
            <p:ph type="sldNum" sz="quarter" idx="12"/>
          </p:nvPr>
        </p:nvSpPr>
        <p:spPr/>
        <p:txBody>
          <a:bodyPr/>
          <a:lstStyle/>
          <a:p>
            <a:fld id="{C338348D-F2D3-AB47-AE2A-1D59B1E58D64}" type="slidenum">
              <a:rPr lang="en-GB" smtClean="0"/>
              <a:pPr/>
              <a:t>3</a:t>
            </a:fld>
            <a:endParaRPr lang="en-GB"/>
          </a:p>
        </p:txBody>
      </p:sp>
      <p:pic>
        <p:nvPicPr>
          <p:cNvPr id="7" name="Bildobjekt 6">
            <a:extLst>
              <a:ext uri="{FF2B5EF4-FFF2-40B4-BE49-F238E27FC236}">
                <a16:creationId xmlns:a16="http://schemas.microsoft.com/office/drawing/2014/main" id="{56C37332-C05A-6D4F-A99E-261FC3B9E63C}"/>
              </a:ext>
            </a:extLst>
          </p:cNvPr>
          <p:cNvPicPr>
            <a:picLocks noChangeAspect="1"/>
          </p:cNvPicPr>
          <p:nvPr/>
        </p:nvPicPr>
        <p:blipFill rotWithShape="1">
          <a:blip r:embed="rId2">
            <a:extLst>
              <a:ext uri="{28A0092B-C50C-407E-A947-70E740481C1C}">
                <a14:useLocalDpi xmlns:a14="http://schemas.microsoft.com/office/drawing/2010/main" val="0"/>
              </a:ext>
            </a:extLst>
          </a:blip>
          <a:srcRect l="31343" r="27835"/>
          <a:stretch/>
        </p:blipFill>
        <p:spPr>
          <a:xfrm>
            <a:off x="7815715" y="-38981"/>
            <a:ext cx="1449654" cy="5322530"/>
          </a:xfrm>
          <a:prstGeom prst="rect">
            <a:avLst/>
          </a:prstGeom>
        </p:spPr>
      </p:pic>
      <p:sp>
        <p:nvSpPr>
          <p:cNvPr id="5" name="Platshållare för innehåll 4">
            <a:extLst>
              <a:ext uri="{FF2B5EF4-FFF2-40B4-BE49-F238E27FC236}">
                <a16:creationId xmlns:a16="http://schemas.microsoft.com/office/drawing/2014/main" id="{3A4BCF37-2C2F-A447-82A9-BEB3793F036A}"/>
              </a:ext>
            </a:extLst>
          </p:cNvPr>
          <p:cNvSpPr>
            <a:spLocks noGrp="1"/>
          </p:cNvSpPr>
          <p:nvPr>
            <p:ph sz="quarter" idx="13"/>
          </p:nvPr>
        </p:nvSpPr>
        <p:spPr>
          <a:xfrm>
            <a:off x="888263" y="1131573"/>
            <a:ext cx="6664681" cy="3612000"/>
          </a:xfrm>
        </p:spPr>
        <p:txBody>
          <a:bodyPr/>
          <a:lstStyle/>
          <a:p>
            <a:pPr marL="0" indent="0">
              <a:buNone/>
            </a:pPr>
            <a:r>
              <a:rPr lang="sv-SE" sz="1400" dirty="0">
                <a:solidFill>
                  <a:srgbClr val="1954A6"/>
                </a:solidFill>
              </a:rPr>
              <a:t>3 september	Hur påverkar införda amorteringskrav bostadspriserna? </a:t>
            </a:r>
          </a:p>
          <a:p>
            <a:pPr marL="0" indent="0">
              <a:buNone/>
            </a:pPr>
            <a:r>
              <a:rPr lang="sv-SE" sz="1400" dirty="0">
                <a:solidFill>
                  <a:srgbClr val="1954A6"/>
                </a:solidFill>
              </a:rPr>
              <a:t>17 september	Vad vet vi om byggherrekostnadernas utveckling?</a:t>
            </a:r>
          </a:p>
          <a:p>
            <a:pPr marL="0" indent="0">
              <a:buNone/>
            </a:pPr>
            <a:r>
              <a:rPr lang="sv-SE" sz="1400" dirty="0">
                <a:solidFill>
                  <a:srgbClr val="1954A6"/>
                </a:solidFill>
              </a:rPr>
              <a:t>1 oktober		Hållbara lösningar: Energideklarationer – informations- och 		priseffekter </a:t>
            </a:r>
          </a:p>
          <a:p>
            <a:pPr marL="0" indent="0">
              <a:buNone/>
            </a:pPr>
            <a:r>
              <a:rPr lang="sv-SE" sz="1400" dirty="0">
                <a:solidFill>
                  <a:srgbClr val="D95999"/>
                </a:solidFill>
              </a:rPr>
              <a:t>15 oktober		Mot en digitaliserad samhällsbyggnadsprocess – 			Dags att upphäva 3 kap. i fastighetsbildningslagen?</a:t>
            </a:r>
          </a:p>
          <a:p>
            <a:pPr marL="0" indent="0">
              <a:buNone/>
            </a:pPr>
            <a:r>
              <a:rPr lang="sv-SE" sz="1400" dirty="0"/>
              <a:t>29 oktober		Tekniska landvinningar av digitalisering inom bygg och 			fastighet</a:t>
            </a:r>
          </a:p>
          <a:p>
            <a:pPr marL="0" indent="0">
              <a:buNone/>
            </a:pPr>
            <a:r>
              <a:rPr lang="sv-SE" sz="1400" dirty="0"/>
              <a:t>12 november	Vad menas egentligen med bostadsbrist? </a:t>
            </a:r>
          </a:p>
          <a:p>
            <a:pPr marL="0" indent="0">
              <a:buNone/>
            </a:pPr>
            <a:r>
              <a:rPr lang="sv-SE" sz="1400" dirty="0"/>
              <a:t>26 november	En hållbar profession? En studie av omsättningen </a:t>
            </a:r>
            <a:r>
              <a:rPr lang="sv-SE" sz="1400"/>
              <a:t>bland 			fastighetsmäklare </a:t>
            </a:r>
            <a:r>
              <a:rPr lang="sv-SE" sz="1400" dirty="0"/>
              <a:t>i Sverige</a:t>
            </a:r>
          </a:p>
          <a:p>
            <a:pPr marL="0" indent="0">
              <a:buNone/>
            </a:pPr>
            <a:r>
              <a:rPr lang="sv-SE" sz="1400" dirty="0"/>
              <a:t>10 december	Kommunala krav på lägre hyra och sociala kontrakt i 	 		nyproduktionen </a:t>
            </a:r>
          </a:p>
        </p:txBody>
      </p:sp>
    </p:spTree>
    <p:extLst>
      <p:ext uri="{BB962C8B-B14F-4D97-AF65-F5344CB8AC3E}">
        <p14:creationId xmlns:p14="http://schemas.microsoft.com/office/powerpoint/2010/main" val="2397494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Vägen mot en digitaliserad samhälls-byggnadsprocess</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4</a:t>
            </a:fld>
            <a:endParaRPr lang="en-GB"/>
          </a:p>
        </p:txBody>
      </p:sp>
      <p:sp>
        <p:nvSpPr>
          <p:cNvPr id="5" name="Content Placeholder 4"/>
          <p:cNvSpPr>
            <a:spLocks noGrp="1"/>
          </p:cNvSpPr>
          <p:nvPr>
            <p:ph sz="quarter" idx="13"/>
          </p:nvPr>
        </p:nvSpPr>
        <p:spPr/>
        <p:txBody>
          <a:bodyPr/>
          <a:lstStyle/>
          <a:p>
            <a:pPr>
              <a:defRPr/>
            </a:pPr>
            <a:r>
              <a:rPr lang="sv-SE" sz="1200" dirty="0"/>
              <a:t>Digitalt först – för en smartare samhällsbyggnadsprocess</a:t>
            </a:r>
          </a:p>
          <a:p>
            <a:pPr>
              <a:defRPr/>
            </a:pPr>
            <a:r>
              <a:rPr lang="sv-SE" sz="1200" dirty="0"/>
              <a:t>Smart </a:t>
            </a:r>
            <a:r>
              <a:rPr lang="sv-SE" sz="1200" dirty="0" err="1"/>
              <a:t>Built</a:t>
            </a:r>
            <a:r>
              <a:rPr lang="sv-SE" sz="1200" dirty="0"/>
              <a:t> Environment</a:t>
            </a:r>
          </a:p>
          <a:p>
            <a:pPr>
              <a:defRPr/>
            </a:pPr>
            <a:r>
              <a:rPr lang="sv-SE" sz="1200" dirty="0"/>
              <a:t>Myndigheten för digital förvaltning</a:t>
            </a:r>
          </a:p>
          <a:p>
            <a:pPr>
              <a:defRPr/>
            </a:pPr>
            <a:r>
              <a:rPr lang="sv-SE" sz="1200" dirty="0"/>
              <a:t>M.fl. satsningar</a:t>
            </a:r>
          </a:p>
          <a:p>
            <a:pPr>
              <a:defRPr/>
            </a:pPr>
            <a:endParaRPr lang="sv-SE" sz="1200" dirty="0"/>
          </a:p>
          <a:p>
            <a:pPr>
              <a:defRPr/>
            </a:pPr>
            <a:r>
              <a:rPr lang="sv-SE" sz="1200" dirty="0"/>
              <a:t>Detaljplaner och bygglovshantering</a:t>
            </a:r>
          </a:p>
          <a:p>
            <a:pPr lvl="1">
              <a:defRPr/>
            </a:pPr>
            <a:r>
              <a:rPr lang="sv-SE" sz="1100" dirty="0"/>
              <a:t>Digitalt utformade detaljplaner, digitala ärendekedjor, m.m.</a:t>
            </a:r>
          </a:p>
          <a:p>
            <a:pPr lvl="1">
              <a:defRPr/>
            </a:pPr>
            <a:endParaRPr lang="sv-SE" sz="1100" dirty="0"/>
          </a:p>
          <a:p>
            <a:pPr>
              <a:defRPr/>
            </a:pPr>
            <a:r>
              <a:rPr lang="sv-SE" sz="1200" dirty="0"/>
              <a:t>Fastighetsbildning</a:t>
            </a:r>
          </a:p>
          <a:p>
            <a:pPr lvl="1">
              <a:defRPr/>
            </a:pPr>
            <a:r>
              <a:rPr lang="sv-SE" sz="1100" dirty="0"/>
              <a:t>Koordinatbestämda fastighetsgränser, digital registerkarta, m.m.</a:t>
            </a:r>
          </a:p>
          <a:p>
            <a:pPr lvl="1">
              <a:defRPr/>
            </a:pPr>
            <a:endParaRPr lang="sv-SE" sz="1100" dirty="0"/>
          </a:p>
          <a:p>
            <a:pPr>
              <a:defRPr/>
            </a:pPr>
            <a:r>
              <a:rPr lang="sv-SE" sz="1200" dirty="0"/>
              <a:t>Överlåtelse av fast egendom</a:t>
            </a:r>
          </a:p>
          <a:p>
            <a:pPr lvl="1">
              <a:defRPr/>
            </a:pPr>
            <a:r>
              <a:rPr lang="sv-SE" sz="1100" dirty="0"/>
              <a:t>Övergång till elektroniska fångeshandlingar</a:t>
            </a:r>
          </a:p>
          <a:p>
            <a:endParaRPr lang="sv-SE" sz="1200" dirty="0"/>
          </a:p>
        </p:txBody>
      </p:sp>
    </p:spTree>
    <p:extLst>
      <p:ext uri="{BB962C8B-B14F-4D97-AF65-F5344CB8AC3E}">
        <p14:creationId xmlns:p14="http://schemas.microsoft.com/office/powerpoint/2010/main" val="798312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Digitalisering fordrar även ett juridiskt perspektiv</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5</a:t>
            </a:fld>
            <a:endParaRPr lang="en-GB"/>
          </a:p>
        </p:txBody>
      </p:sp>
      <p:sp>
        <p:nvSpPr>
          <p:cNvPr id="5" name="Content Placeholder 4"/>
          <p:cNvSpPr>
            <a:spLocks noGrp="1"/>
          </p:cNvSpPr>
          <p:nvPr>
            <p:ph sz="quarter" idx="13"/>
          </p:nvPr>
        </p:nvSpPr>
        <p:spPr/>
        <p:txBody>
          <a:bodyPr/>
          <a:lstStyle/>
          <a:p>
            <a:pPr>
              <a:defRPr/>
            </a:pPr>
            <a:r>
              <a:rPr lang="sv-SE" sz="1400" dirty="0"/>
              <a:t>Huvuddelen av pågående satsningar har fokus på tekniska och organisatoriska frågor.</a:t>
            </a:r>
          </a:p>
          <a:p>
            <a:pPr lvl="1">
              <a:defRPr/>
            </a:pPr>
            <a:endParaRPr lang="sv-SE" sz="1200" dirty="0"/>
          </a:p>
          <a:p>
            <a:pPr>
              <a:defRPr/>
            </a:pPr>
            <a:r>
              <a:rPr lang="sv-SE" sz="1400" dirty="0"/>
              <a:t>Juridiska aspekter avser olika rättsliga hinder:</a:t>
            </a:r>
          </a:p>
          <a:p>
            <a:pPr lvl="1">
              <a:defRPr/>
            </a:pPr>
            <a:r>
              <a:rPr lang="sv-SE" sz="1200" dirty="0"/>
              <a:t>Ramlagstiftning för den offentliga sektorns informationsförsörjning</a:t>
            </a:r>
          </a:p>
          <a:p>
            <a:pPr lvl="1">
              <a:defRPr/>
            </a:pPr>
            <a:r>
              <a:rPr lang="sv-SE" sz="1200" dirty="0"/>
              <a:t>Juridiskt stöd avseende digitala signaturer och e-legitimation</a:t>
            </a:r>
          </a:p>
          <a:p>
            <a:pPr lvl="1">
              <a:defRPr/>
            </a:pPr>
            <a:r>
              <a:rPr lang="sv-SE" sz="1200" dirty="0"/>
              <a:t>Koordinatbestämda gränser</a:t>
            </a:r>
          </a:p>
          <a:p>
            <a:pPr lvl="1">
              <a:defRPr/>
            </a:pPr>
            <a:r>
              <a:rPr lang="sv-SE" sz="1200" dirty="0"/>
              <a:t>Lagstiftning om fastighetsregister och dataskydd</a:t>
            </a:r>
          </a:p>
          <a:p>
            <a:pPr lvl="1">
              <a:defRPr/>
            </a:pPr>
            <a:endParaRPr lang="sv-SE" sz="1200" dirty="0"/>
          </a:p>
          <a:p>
            <a:pPr>
              <a:defRPr/>
            </a:pPr>
            <a:r>
              <a:rPr lang="sv-SE" sz="1400" dirty="0"/>
              <a:t>Juridiska frågeställningar som i stor utsträckning saknas:</a:t>
            </a:r>
          </a:p>
          <a:p>
            <a:pPr lvl="1">
              <a:defRPr/>
            </a:pPr>
            <a:r>
              <a:rPr lang="sv-SE" sz="1200" dirty="0"/>
              <a:t>Strukturella hinder i regelsystemens uppbyggnad?</a:t>
            </a:r>
          </a:p>
          <a:p>
            <a:pPr lvl="1">
              <a:defRPr/>
            </a:pPr>
            <a:r>
              <a:rPr lang="sv-SE" sz="1200" dirty="0"/>
              <a:t>Digitala processer för kvalitativa bedömningar?</a:t>
            </a:r>
          </a:p>
          <a:p>
            <a:pPr lvl="1">
              <a:defRPr/>
            </a:pPr>
            <a:r>
              <a:rPr lang="sv-SE" sz="1200" dirty="0"/>
              <a:t>Avvägningar mellan allmänna och enskilda intressen?</a:t>
            </a:r>
          </a:p>
          <a:p>
            <a:endParaRPr lang="sv-SE" sz="1400" dirty="0"/>
          </a:p>
        </p:txBody>
      </p:sp>
    </p:spTree>
    <p:extLst>
      <p:ext uri="{BB962C8B-B14F-4D97-AF65-F5344CB8AC3E}">
        <p14:creationId xmlns:p14="http://schemas.microsoft.com/office/powerpoint/2010/main" val="3402882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Fastighetsrättens grundläggande dynamiska funktioner</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6</a:t>
            </a:fld>
            <a:endParaRPr lang="en-GB"/>
          </a:p>
        </p:txBody>
      </p:sp>
      <p:sp>
        <p:nvSpPr>
          <p:cNvPr id="5" name="Content Placeholder 4"/>
          <p:cNvSpPr>
            <a:spLocks noGrp="1"/>
          </p:cNvSpPr>
          <p:nvPr>
            <p:ph sz="quarter" idx="13"/>
          </p:nvPr>
        </p:nvSpPr>
        <p:spPr/>
        <p:txBody>
          <a:bodyPr/>
          <a:lstStyle/>
          <a:p>
            <a:pPr>
              <a:defRPr/>
            </a:pPr>
            <a:r>
              <a:rPr lang="sv-SE" sz="1400" dirty="0"/>
              <a:t>Statiska respektive dynamiska fastighetsrättsliga funktioner</a:t>
            </a:r>
          </a:p>
          <a:p>
            <a:pPr lvl="1">
              <a:defRPr/>
            </a:pPr>
            <a:endParaRPr lang="sv-SE" sz="1200" dirty="0"/>
          </a:p>
          <a:p>
            <a:pPr>
              <a:defRPr/>
            </a:pPr>
            <a:r>
              <a:rPr lang="sv-SE" sz="1400" dirty="0"/>
              <a:t>Förändring av ägare och/eller rättighetshavare</a:t>
            </a:r>
          </a:p>
          <a:p>
            <a:pPr lvl="1">
              <a:defRPr/>
            </a:pPr>
            <a:r>
              <a:rPr lang="sv-SE" sz="1200" dirty="0"/>
              <a:t>Köp, arv, gåva, servitut, nyttjanderätt, panträtt</a:t>
            </a:r>
          </a:p>
          <a:p>
            <a:pPr lvl="1">
              <a:defRPr/>
            </a:pPr>
            <a:endParaRPr lang="sv-SE" sz="1200" dirty="0"/>
          </a:p>
          <a:p>
            <a:pPr>
              <a:defRPr/>
            </a:pPr>
            <a:r>
              <a:rPr lang="sv-SE" sz="1400" dirty="0"/>
              <a:t>Förändring av markens territoriella indelning</a:t>
            </a:r>
          </a:p>
          <a:p>
            <a:pPr lvl="1">
              <a:defRPr/>
            </a:pPr>
            <a:r>
              <a:rPr lang="sv-SE" sz="1200" dirty="0"/>
              <a:t>Fastighetsgränser, servitutsområde, etc.</a:t>
            </a:r>
          </a:p>
          <a:p>
            <a:pPr lvl="1">
              <a:defRPr/>
            </a:pPr>
            <a:endParaRPr lang="sv-SE" sz="1200" dirty="0"/>
          </a:p>
          <a:p>
            <a:pPr>
              <a:defRPr/>
            </a:pPr>
            <a:r>
              <a:rPr lang="sv-SE" sz="1400" dirty="0"/>
              <a:t>Förändring av markanvändning</a:t>
            </a:r>
          </a:p>
          <a:p>
            <a:pPr lvl="1">
              <a:defRPr/>
            </a:pPr>
            <a:r>
              <a:rPr lang="sv-SE" sz="1200" dirty="0"/>
              <a:t>Inom ramen för pågående och tillåten användning</a:t>
            </a:r>
          </a:p>
          <a:p>
            <a:pPr lvl="1">
              <a:defRPr/>
            </a:pPr>
            <a:r>
              <a:rPr lang="sv-SE" sz="1200" dirty="0"/>
              <a:t>Tillståndspliktiga förändringar</a:t>
            </a:r>
          </a:p>
          <a:p>
            <a:endParaRPr lang="sv-SE" sz="1400" dirty="0"/>
          </a:p>
        </p:txBody>
      </p:sp>
    </p:spTree>
    <p:extLst>
      <p:ext uri="{BB962C8B-B14F-4D97-AF65-F5344CB8AC3E}">
        <p14:creationId xmlns:p14="http://schemas.microsoft.com/office/powerpoint/2010/main" val="2096556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Undersökningens syfte</a:t>
            </a:r>
          </a:p>
        </p:txBody>
      </p:sp>
      <p:sp>
        <p:nvSpPr>
          <p:cNvPr id="3" name="Date Placeholder 2"/>
          <p:cNvSpPr>
            <a:spLocks noGrp="1"/>
          </p:cNvSpPr>
          <p:nvPr>
            <p:ph type="dt" sz="half" idx="11"/>
          </p:nvPr>
        </p:nvSpPr>
        <p:spPr/>
        <p:txBody>
          <a:bodyPr/>
          <a:lstStyle/>
          <a:p>
            <a:fld id="{BAD82F0C-0E2A-5546-8972-AA94798A63F5}"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7</a:t>
            </a:fld>
            <a:endParaRPr lang="en-GB"/>
          </a:p>
        </p:txBody>
      </p:sp>
      <p:sp>
        <p:nvSpPr>
          <p:cNvPr id="5" name="Content Placeholder 4"/>
          <p:cNvSpPr>
            <a:spLocks noGrp="1"/>
          </p:cNvSpPr>
          <p:nvPr>
            <p:ph sz="quarter" idx="13"/>
          </p:nvPr>
        </p:nvSpPr>
        <p:spPr>
          <a:xfrm>
            <a:off x="1062000" y="1378856"/>
            <a:ext cx="3427344" cy="3518581"/>
          </a:xfrm>
        </p:spPr>
        <p:txBody>
          <a:bodyPr/>
          <a:lstStyle/>
          <a:p>
            <a:pPr>
              <a:defRPr/>
            </a:pPr>
            <a:r>
              <a:rPr lang="sv-SE" dirty="0"/>
              <a:t>Hur ser den rättsliga relationen ut mellan den författningsmässiga regleringen av fastighetsindelning – äganderätt (markägare) – markanvändning?</a:t>
            </a:r>
          </a:p>
          <a:p>
            <a:pPr lvl="1">
              <a:defRPr/>
            </a:pPr>
            <a:r>
              <a:rPr lang="sv-SE" dirty="0"/>
              <a:t>Vilka typer av beroende- och påverkansförhållanden finns mellan de tre olika dynamiska funktionerna – vad får en förändring i en av dimensionerna för konsekvenser för övriga dimensioner, vilka begränsningar finns genom rättsliga kopplingar till övriga domäner? </a:t>
            </a:r>
          </a:p>
          <a:p>
            <a:endParaRPr lang="sv-SE" dirty="0"/>
          </a:p>
        </p:txBody>
      </p:sp>
      <p:pic>
        <p:nvPicPr>
          <p:cNvPr id="7" name="Content Placeholder 6"/>
          <p:cNvPicPr>
            <a:picLocks noGrp="1" noChangeAspect="1"/>
          </p:cNvPicPr>
          <p:nvPr>
            <p:ph sz="quarter" idx="14"/>
          </p:nvPr>
        </p:nvPicPr>
        <p:blipFill>
          <a:blip r:embed="rId2"/>
          <a:stretch>
            <a:fillRect/>
          </a:stretch>
        </p:blipFill>
        <p:spPr>
          <a:xfrm>
            <a:off x="4891314" y="1674488"/>
            <a:ext cx="3427413" cy="1967788"/>
          </a:xfrm>
          <a:prstGeom prst="rect">
            <a:avLst/>
          </a:prstGeom>
        </p:spPr>
      </p:pic>
    </p:spTree>
    <p:extLst>
      <p:ext uri="{BB962C8B-B14F-4D97-AF65-F5344CB8AC3E}">
        <p14:creationId xmlns:p14="http://schemas.microsoft.com/office/powerpoint/2010/main" val="3563024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Markägandets koppling till de övriga domänerna</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8</a:t>
            </a:fld>
            <a:endParaRPr lang="en-GB"/>
          </a:p>
        </p:txBody>
      </p:sp>
      <p:sp>
        <p:nvSpPr>
          <p:cNvPr id="5" name="Content Placeholder 4"/>
          <p:cNvSpPr>
            <a:spLocks noGrp="1"/>
          </p:cNvSpPr>
          <p:nvPr>
            <p:ph sz="quarter" idx="13"/>
          </p:nvPr>
        </p:nvSpPr>
        <p:spPr>
          <a:xfrm>
            <a:off x="1062000" y="1001486"/>
            <a:ext cx="7559674" cy="3722914"/>
          </a:xfrm>
        </p:spPr>
        <p:txBody>
          <a:bodyPr/>
          <a:lstStyle/>
          <a:p>
            <a:pPr>
              <a:defRPr/>
            </a:pPr>
            <a:r>
              <a:rPr lang="sv-SE" sz="1200" dirty="0"/>
              <a:t>Till fastighetsindelningen (röd i figuren)</a:t>
            </a:r>
          </a:p>
          <a:p>
            <a:pPr lvl="1">
              <a:defRPr/>
            </a:pPr>
            <a:r>
              <a:rPr lang="sv-SE" sz="1100" dirty="0"/>
              <a:t>Som en ovillkorlig princip i det svenska systemet gäller att äganderätt till mark ska överensstämma med fastighetsindelningen.</a:t>
            </a:r>
          </a:p>
          <a:p>
            <a:pPr lvl="1">
              <a:defRPr/>
            </a:pPr>
            <a:r>
              <a:rPr lang="sv-SE" sz="1100" dirty="0"/>
              <a:t>Den starka kopplingen mellan markägande och fastighetsindelningen innebär i alltså många fall att ett fullbordat förvärv fordrar åtgärder också i en annan rättslig domän – förändring av markens territoriella indelning. </a:t>
            </a:r>
          </a:p>
          <a:p>
            <a:pPr lvl="1">
              <a:defRPr/>
            </a:pPr>
            <a:endParaRPr lang="sv-SE" sz="1100" dirty="0"/>
          </a:p>
          <a:p>
            <a:pPr>
              <a:defRPr/>
            </a:pPr>
            <a:r>
              <a:rPr lang="sv-SE" sz="1200" dirty="0"/>
              <a:t>Till markanvändningen (blå i figuren)</a:t>
            </a:r>
          </a:p>
          <a:p>
            <a:pPr lvl="1">
              <a:defRPr/>
            </a:pPr>
            <a:r>
              <a:rPr lang="sv-SE" sz="1100" dirty="0"/>
              <a:t>Vid förvärv av fastigheter som är taxerade som lantbruksenheter fordras i vissa fall ett särskilt förvärvstillstånd om fastigheten är belägen i glesbygd eller i omarronderingsområde, eller om förvärvaren är en juridisk person som förvärvar fastigheten från en fysisk person eller ett dödsbo.</a:t>
            </a:r>
          </a:p>
          <a:p>
            <a:pPr lvl="1">
              <a:defRPr/>
            </a:pPr>
            <a:r>
              <a:rPr lang="sv-SE" sz="1100" dirty="0"/>
              <a:t>Notera att kopplingen till jordförvärvslagen även gäller vid fastighetsbildning – Avstyckning som grundas på ett förvärv samt större marköverföringar med stöd av överenskommelse (streckad linje).</a:t>
            </a:r>
          </a:p>
          <a:p>
            <a:endParaRPr lang="sv-SE" sz="1400" dirty="0"/>
          </a:p>
        </p:txBody>
      </p:sp>
      <p:pic>
        <p:nvPicPr>
          <p:cNvPr id="6" name="Picture 5"/>
          <p:cNvPicPr>
            <a:picLocks noChangeAspect="1"/>
          </p:cNvPicPr>
          <p:nvPr/>
        </p:nvPicPr>
        <p:blipFill>
          <a:blip r:embed="rId2"/>
          <a:stretch>
            <a:fillRect/>
          </a:stretch>
        </p:blipFill>
        <p:spPr>
          <a:xfrm>
            <a:off x="2751864" y="3521533"/>
            <a:ext cx="3859391" cy="1377188"/>
          </a:xfrm>
          <a:prstGeom prst="rect">
            <a:avLst/>
          </a:prstGeom>
        </p:spPr>
      </p:pic>
    </p:spTree>
    <p:extLst>
      <p:ext uri="{BB962C8B-B14F-4D97-AF65-F5344CB8AC3E}">
        <p14:creationId xmlns:p14="http://schemas.microsoft.com/office/powerpoint/2010/main" val="2465252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2400" dirty="0"/>
              <a:t>Förändring av markägande och digitalisering</a:t>
            </a:r>
          </a:p>
        </p:txBody>
      </p:sp>
      <p:sp>
        <p:nvSpPr>
          <p:cNvPr id="3" name="Date Placeholder 2"/>
          <p:cNvSpPr>
            <a:spLocks noGrp="1"/>
          </p:cNvSpPr>
          <p:nvPr>
            <p:ph type="dt" sz="half" idx="11"/>
          </p:nvPr>
        </p:nvSpPr>
        <p:spPr/>
        <p:txBody>
          <a:bodyPr/>
          <a:lstStyle/>
          <a:p>
            <a:fld id="{FB2CF90B-63BC-6544-9FB4-A72410329261}" type="datetime1">
              <a:rPr lang="sv-SE" smtClean="0"/>
              <a:t>2021-10-15</a:t>
            </a:fld>
            <a:endParaRPr lang="en-GB" dirty="0"/>
          </a:p>
        </p:txBody>
      </p:sp>
      <p:sp>
        <p:nvSpPr>
          <p:cNvPr id="4" name="Slide Number Placeholder 3"/>
          <p:cNvSpPr>
            <a:spLocks noGrp="1"/>
          </p:cNvSpPr>
          <p:nvPr>
            <p:ph type="sldNum" sz="quarter" idx="12"/>
          </p:nvPr>
        </p:nvSpPr>
        <p:spPr/>
        <p:txBody>
          <a:bodyPr/>
          <a:lstStyle/>
          <a:p>
            <a:fld id="{C338348D-F2D3-AB47-AE2A-1D59B1E58D64}" type="slidenum">
              <a:rPr lang="en-GB" smtClean="0"/>
              <a:pPr/>
              <a:t>9</a:t>
            </a:fld>
            <a:endParaRPr lang="en-GB"/>
          </a:p>
        </p:txBody>
      </p:sp>
      <p:sp>
        <p:nvSpPr>
          <p:cNvPr id="5" name="Content Placeholder 4"/>
          <p:cNvSpPr>
            <a:spLocks noGrp="1"/>
          </p:cNvSpPr>
          <p:nvPr>
            <p:ph sz="quarter" idx="13"/>
          </p:nvPr>
        </p:nvSpPr>
        <p:spPr/>
        <p:txBody>
          <a:bodyPr/>
          <a:lstStyle/>
          <a:p>
            <a:pPr>
              <a:defRPr/>
            </a:pPr>
            <a:r>
              <a:rPr lang="sv-SE" sz="1400" dirty="0"/>
              <a:t>Den äganderättsliga transaktionen i sig självt får nog anses innefatta i huvudsak enbart kvantifierbara prövningar i normalfallen. Någon kvalitativ bedömning fordras inte, av vare sig överlåtare, förvärvare eller objekt (fastigheten).</a:t>
            </a:r>
          </a:p>
          <a:p>
            <a:pPr lvl="1">
              <a:defRPr/>
            </a:pPr>
            <a:endParaRPr lang="sv-SE" sz="1200" dirty="0"/>
          </a:p>
          <a:p>
            <a:pPr>
              <a:defRPr/>
            </a:pPr>
            <a:r>
              <a:rPr lang="sv-SE" sz="1400" dirty="0"/>
              <a:t>I ett juridiskt-strukturellt perspektiv torde detta kanske vara den fastighetsrättsliga förändringsfunktion som fordrar förhållandevis få lagstiftningsåtgärder för att kunna helt digitaliseras och automatiseras, åtminstone i normalfallen.</a:t>
            </a:r>
          </a:p>
          <a:p>
            <a:pPr lvl="1">
              <a:defRPr/>
            </a:pPr>
            <a:endParaRPr lang="sv-SE" sz="1200" dirty="0"/>
          </a:p>
          <a:p>
            <a:pPr>
              <a:defRPr/>
            </a:pPr>
            <a:r>
              <a:rPr lang="sv-SE" sz="1400" dirty="0"/>
              <a:t>Ett undantag utgör de fall där förvärvstillstånd enligt jordförvärvslagen fordras</a:t>
            </a:r>
          </a:p>
          <a:p>
            <a:endParaRPr lang="sv-SE" sz="1400" dirty="0"/>
          </a:p>
        </p:txBody>
      </p:sp>
    </p:spTree>
    <p:extLst>
      <p:ext uri="{BB962C8B-B14F-4D97-AF65-F5344CB8AC3E}">
        <p14:creationId xmlns:p14="http://schemas.microsoft.com/office/powerpoint/2010/main" val="3210372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theme1.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KTH_PPT template 2014 flerfärgade_16_9_181002" id="{C2C482A2-B64F-1641-B856-45C1E0D0B04B}" vid="{B7923EE1-B23C-9F4E-BE98-4BD0CF59DB92}"/>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KTH_PPT template 2014 blue_16_9_181002 (002)</Template>
  <TotalTime>10884</TotalTime>
  <Words>1562</Words>
  <Application>Microsoft Office PowerPoint</Application>
  <PresentationFormat>On-screen Show (16:9)</PresentationFormat>
  <Paragraphs>180</Paragraphs>
  <Slides>19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19</vt:i4>
      </vt:variant>
    </vt:vector>
  </HeadingPairs>
  <TitlesOfParts>
    <vt:vector size="23" baseType="lpstr">
      <vt:lpstr>Arial</vt:lpstr>
      <vt:lpstr>Calibri</vt:lpstr>
      <vt:lpstr>Systemtypsnitt</vt:lpstr>
      <vt:lpstr>KTH_PPT-mall</vt:lpstr>
      <vt:lpstr>Mot en digitaliserad samhällsbyggnadsprocess – Dags att upphäva 3 kap. i fastighetsbildningslagen?</vt:lpstr>
      <vt:lpstr>Initiativtagare till Bostad 2.0</vt:lpstr>
      <vt:lpstr>Frukostseminarier – hösten 2021</vt:lpstr>
      <vt:lpstr>Vägen mot en digitaliserad samhälls-byggnadsprocess</vt:lpstr>
      <vt:lpstr>Digitalisering fordrar även ett juridiskt perspektiv</vt:lpstr>
      <vt:lpstr>Fastighetsrättens grundläggande dynamiska funktioner</vt:lpstr>
      <vt:lpstr>Undersökningens syfte</vt:lpstr>
      <vt:lpstr>Markägandets koppling till de övriga domänerna</vt:lpstr>
      <vt:lpstr>Förändring av markägande och digitalisering</vt:lpstr>
      <vt:lpstr>Markanvändningens koppling till de övriga domänerna</vt:lpstr>
      <vt:lpstr>Markanvändningens koppling till de övriga domänerna</vt:lpstr>
      <vt:lpstr>Förändring av markanvändning och digitalisering</vt:lpstr>
      <vt:lpstr>Fastighetsindelningens koppling till de övriga domänerna</vt:lpstr>
      <vt:lpstr>Fastighetsindelningens koppling till de övriga domänerna</vt:lpstr>
      <vt:lpstr>Fastighetsindelningens koppling till de övriga domänerna (fortsättning)</vt:lpstr>
      <vt:lpstr>Fastighetsbildning och digitalisering</vt:lpstr>
      <vt:lpstr>Sammanfattande slutsatser – rättsliga kopplingar</vt:lpstr>
      <vt:lpstr>Vad kan göras?…</vt:lpstr>
      <vt:lpstr>Frågor, funderingar och synpunkter?</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Malin Söderkvist</dc:creator>
  <cp:lastModifiedBy>Anna Stenberg</cp:lastModifiedBy>
  <cp:revision>477</cp:revision>
  <cp:lastPrinted>2019-09-05T13:47:56Z</cp:lastPrinted>
  <dcterms:created xsi:type="dcterms:W3CDTF">2019-02-11T09:39:15Z</dcterms:created>
  <dcterms:modified xsi:type="dcterms:W3CDTF">2021-10-15T07:21:44Z</dcterms:modified>
</cp:coreProperties>
</file>