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9" r:id="rId2"/>
    <p:sldId id="535" r:id="rId3"/>
    <p:sldId id="543" r:id="rId4"/>
    <p:sldId id="544" r:id="rId5"/>
    <p:sldId id="538" r:id="rId6"/>
    <p:sldId id="541" r:id="rId7"/>
    <p:sldId id="537" r:id="rId8"/>
    <p:sldId id="546" r:id="rId9"/>
    <p:sldId id="547" r:id="rId10"/>
    <p:sldId id="556" r:id="rId11"/>
    <p:sldId id="549" r:id="rId12"/>
    <p:sldId id="548" r:id="rId13"/>
    <p:sldId id="550" r:id="rId14"/>
    <p:sldId id="551" r:id="rId15"/>
    <p:sldId id="552" r:id="rId16"/>
    <p:sldId id="553" r:id="rId17"/>
    <p:sldId id="554" r:id="rId18"/>
    <p:sldId id="558" r:id="rId19"/>
    <p:sldId id="273" r:id="rId20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1" autoAdjust="0"/>
    <p:restoredTop sz="93064" autoAdjust="0"/>
  </p:normalViewPr>
  <p:slideViewPr>
    <p:cSldViewPr snapToGrid="0">
      <p:cViewPr varScale="1">
        <p:scale>
          <a:sx n="140" d="100"/>
          <a:sy n="140" d="100"/>
        </p:scale>
        <p:origin x="21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885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do Markov chain analysis if only drop at 10% of attempts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799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580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02969" y="260648"/>
            <a:ext cx="6935788" cy="501254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586688" y="1164536"/>
            <a:ext cx="6935788" cy="3011315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31544"/>
            <a:ext cx="2895600" cy="273844"/>
          </a:xfrm>
        </p:spPr>
        <p:txBody>
          <a:bodyPr lIns="0" tIns="0" rIns="0" bIns="0" anchor="t"/>
          <a:lstStyle>
            <a:lvl1pPr algn="l">
              <a:lnSpc>
                <a:spcPts val="675"/>
              </a:lnSpc>
              <a:defRPr sz="525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538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Relationship Id="rId6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MCS.2008.919306" TargetMode="Externa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Relationship Id="rId6" Type="http://schemas.openxmlformats.org/officeDocument/2006/relationships/image" Target="../media/image17.png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0.sv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6" Type="http://schemas.openxmlformats.org/officeDocument/2006/relationships/image" Target="../media/image19.png"/><Relationship Id="rId11" Type="http://schemas.openxmlformats.org/officeDocument/2006/relationships/image" Target="../media/image30.svg"/><Relationship Id="rId5" Type="http://schemas.openxmlformats.org/officeDocument/2006/relationships/image" Target="../media/image26.emf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1.emf"/><Relationship Id="rId7" Type="http://schemas.openxmlformats.org/officeDocument/2006/relationships/image" Target="../media/image20.svg"/><Relationship Id="rId12" Type="http://schemas.openxmlformats.org/officeDocument/2006/relationships/image" Target="../media/image30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4.xml"/><Relationship Id="rId6" Type="http://schemas.openxmlformats.org/officeDocument/2006/relationships/image" Target="../media/image19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30.svg"/><Relationship Id="rId3" Type="http://schemas.openxmlformats.org/officeDocument/2006/relationships/image" Target="../media/image32.emf"/><Relationship Id="rId7" Type="http://schemas.openxmlformats.org/officeDocument/2006/relationships/image" Target="../media/image19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Relationship Id="rId6" Type="http://schemas.openxmlformats.org/officeDocument/2006/relationships/image" Target="../media/image25.png"/><Relationship Id="rId11" Type="http://schemas.openxmlformats.org/officeDocument/2006/relationships/image" Target="../media/image28.sv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31.emf"/><Relationship Id="rId9" Type="http://schemas.openxmlformats.org/officeDocument/2006/relationships/image" Target="../media/image22.png"/><Relationship Id="rId1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Relationship Id="rId6" Type="http://schemas.openxmlformats.org/officeDocument/2006/relationships/image" Target="../media/image7.emf"/><Relationship Id="rId5" Type="http://schemas.openxmlformats.org/officeDocument/2006/relationships/image" Target="../media/image16.png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143467"/>
            <a:ext cx="7792366" cy="643695"/>
          </a:xfrm>
        </p:spPr>
        <p:txBody>
          <a:bodyPr/>
          <a:lstStyle/>
          <a:p>
            <a:r>
              <a:rPr lang="en-GB" dirty="0"/>
              <a:t>When will a subtree execute? </a:t>
            </a:r>
            <a:br>
              <a:rPr lang="en-GB" dirty="0"/>
            </a:br>
            <a:r>
              <a:rPr lang="en-GB" sz="1800" dirty="0"/>
              <a:t>or </a:t>
            </a:r>
            <a:r>
              <a:rPr lang="en-GB" sz="1800" dirty="0" err="1"/>
              <a:t>Analyzing</a:t>
            </a:r>
            <a:r>
              <a:rPr lang="en-GB" sz="1800" dirty="0"/>
              <a:t> </a:t>
            </a:r>
            <a:r>
              <a:rPr lang="en-GB" sz="1800" dirty="0" err="1"/>
              <a:t>Behavior</a:t>
            </a:r>
            <a:r>
              <a:rPr lang="en-GB" sz="1800" dirty="0"/>
              <a:t> Trees as Discontinuous Dynamical Systems</a:t>
            </a:r>
            <a:endParaRPr lang="en-GB" sz="32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249902"/>
            <a:ext cx="8181215" cy="64369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9)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B9FDB-6B15-1F46-9BFF-1FEDB49CE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8108">
            <a:off x="5314841" y="2664273"/>
            <a:ext cx="3449450" cy="162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A71636-BD8E-344A-B519-2098B72EC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AD1B7A-4F88-4440-8DF9-EB6875514F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3646" y="1044161"/>
            <a:ext cx="7559674" cy="3612000"/>
          </a:xfrm>
        </p:spPr>
        <p:txBody>
          <a:bodyPr/>
          <a:lstStyle/>
          <a:p>
            <a:r>
              <a:rPr lang="en-US" dirty="0"/>
              <a:t>What is a Discontinuous Dynamical System?</a:t>
            </a:r>
          </a:p>
          <a:p>
            <a:pPr lvl="1"/>
            <a:r>
              <a:rPr lang="en-US" dirty="0"/>
              <a:t>BT can be seen as a DDS</a:t>
            </a:r>
          </a:p>
          <a:p>
            <a:r>
              <a:rPr lang="en-US" dirty="0"/>
              <a:t>When will a subtree execute?</a:t>
            </a:r>
          </a:p>
          <a:p>
            <a:pPr lvl="1"/>
            <a:r>
              <a:rPr lang="en-US" dirty="0"/>
              <a:t>Inside its Operating region Ω</a:t>
            </a:r>
            <a:r>
              <a:rPr lang="en-US" baseline="-25000" dirty="0" err="1"/>
              <a:t>i</a:t>
            </a:r>
            <a:endParaRPr lang="en-US" baseline="-25000" dirty="0"/>
          </a:p>
          <a:p>
            <a:r>
              <a:rPr lang="en-US" dirty="0"/>
              <a:t>When will a subtree get ticked?</a:t>
            </a:r>
          </a:p>
          <a:p>
            <a:pPr lvl="1"/>
            <a:r>
              <a:rPr lang="en-US" dirty="0"/>
              <a:t>Inside its Influence region </a:t>
            </a:r>
            <a:r>
              <a:rPr lang="en-US" dirty="0" err="1">
                <a:latin typeface="American Typewriter" panose="02090604020004020304" pitchFamily="18" charset="77"/>
              </a:rPr>
              <a:t>I</a:t>
            </a:r>
            <a:r>
              <a:rPr lang="en-US" baseline="-25000" dirty="0" err="1"/>
              <a:t>i</a:t>
            </a:r>
            <a:endParaRPr lang="en-US" baseline="-25000" dirty="0"/>
          </a:p>
          <a:p>
            <a:r>
              <a:rPr lang="en-US" dirty="0"/>
              <a:t>How do we compute these</a:t>
            </a:r>
            <a:r>
              <a:rPr lang="en-US" baseline="-25000" dirty="0"/>
              <a:t> 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recursive formulas…</a:t>
            </a:r>
          </a:p>
          <a:p>
            <a:r>
              <a:rPr lang="en-US" dirty="0"/>
              <a:t>Can we analyze a BT using the Ω</a:t>
            </a:r>
            <a:r>
              <a:rPr lang="en-US" baseline="-25000" dirty="0" err="1"/>
              <a:t>i</a:t>
            </a:r>
            <a:r>
              <a:rPr lang="en-US" baseline="-25000" dirty="0"/>
              <a:t> 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yes, goal convergence or infinite cycles can be found…</a:t>
            </a:r>
          </a:p>
          <a:p>
            <a:r>
              <a:rPr lang="en-US" dirty="0"/>
              <a:t>Can we guarantee existence and uniqueness of solutions?</a:t>
            </a:r>
          </a:p>
          <a:p>
            <a:pPr lvl="1"/>
            <a:r>
              <a:rPr lang="en-US" dirty="0"/>
              <a:t>yes…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1B80A38D-85E2-0C4E-9BD9-A10BBD392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154" y="1176319"/>
            <a:ext cx="2030648" cy="16738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5D61E5-7320-5C47-AD84-9EE5FC68F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59" y="3022542"/>
            <a:ext cx="2002843" cy="10767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0762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401F-9F1A-C143-9417-22D90B26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Discontinuous Dynamical System (DDS)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131E6-0827-6747-848C-C8EED611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7667" y="4949520"/>
            <a:ext cx="2057400" cy="117474"/>
          </a:xfrm>
        </p:spPr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8665CA-A53A-4B4E-8E90-B7546AB29AD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51" y="1131792"/>
            <a:ext cx="4381424" cy="361156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97F377-96C2-1847-81DA-AF5368EAE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76" y="3998412"/>
            <a:ext cx="1805517" cy="3050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861EDA-30B6-9A49-8BC2-006569C44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4393472"/>
            <a:ext cx="3314242" cy="30504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9F2477E-89CC-454B-B196-B5D70E7FD2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2" y="1684465"/>
            <a:ext cx="2892501" cy="1555108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9FCF54AD-B589-D54D-913B-79F2984DAB9E}"/>
              </a:ext>
            </a:extLst>
          </p:cNvPr>
          <p:cNvCxnSpPr>
            <a:cxnSpLocks/>
          </p:cNvCxnSpPr>
          <p:nvPr/>
        </p:nvCxnSpPr>
        <p:spPr>
          <a:xfrm>
            <a:off x="4535252" y="4656053"/>
            <a:ext cx="14199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D90866A-7328-3449-A37C-77439D02F1E5}"/>
              </a:ext>
            </a:extLst>
          </p:cNvPr>
          <p:cNvCxnSpPr>
            <a:cxnSpLocks/>
          </p:cNvCxnSpPr>
          <p:nvPr/>
        </p:nvCxnSpPr>
        <p:spPr>
          <a:xfrm flipV="1">
            <a:off x="4571527" y="3397095"/>
            <a:ext cx="0" cy="125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FD157606-7BBB-6E45-BAC4-3BF814A62F6D}"/>
              </a:ext>
            </a:extLst>
          </p:cNvPr>
          <p:cNvSpPr txBox="1"/>
          <p:nvPr/>
        </p:nvSpPr>
        <p:spPr>
          <a:xfrm>
            <a:off x="6027801" y="4463235"/>
            <a:ext cx="4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 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1</a:t>
            </a:r>
            <a:endParaRPr lang="en-US" i="1" baseline="-25000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9C31C9E-D05C-B74A-98C4-719843C1C5C2}"/>
              </a:ext>
            </a:extLst>
          </p:cNvPr>
          <p:cNvSpPr txBox="1"/>
          <p:nvPr/>
        </p:nvSpPr>
        <p:spPr>
          <a:xfrm>
            <a:off x="4390283" y="3044065"/>
            <a:ext cx="431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2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8922BF3-A865-0E42-8518-F9352F83812B}"/>
              </a:ext>
            </a:extLst>
          </p:cNvPr>
          <p:cNvSpPr txBox="1"/>
          <p:nvPr/>
        </p:nvSpPr>
        <p:spPr>
          <a:xfrm>
            <a:off x="461695" y="1085458"/>
            <a:ext cx="2892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BT can be seen as a DDS</a:t>
            </a:r>
          </a:p>
          <a:p>
            <a:r>
              <a:rPr lang="en-US" dirty="0">
                <a:sym typeface="Wingdings" pitchFamily="2" charset="2"/>
              </a:rPr>
              <a:t> analyze using </a:t>
            </a:r>
            <a:r>
              <a:rPr lang="en-US" dirty="0"/>
              <a:t>Ω</a:t>
            </a:r>
            <a:r>
              <a:rPr lang="en-US" baseline="-25000" dirty="0" err="1"/>
              <a:t>i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4646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0E2F51-8BF6-AE41-80BA-EDA69C192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43" y="2621524"/>
            <a:ext cx="2619226" cy="215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2A401F-9F1A-C143-9417-22D90B26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832712" cy="673874"/>
          </a:xfrm>
        </p:spPr>
        <p:txBody>
          <a:bodyPr/>
          <a:lstStyle/>
          <a:p>
            <a:r>
              <a:rPr lang="en-US" dirty="0"/>
              <a:t>Discontinuous Dynamical System: Convergence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131E6-0827-6747-848C-C8EED611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8665CA-A53A-4B4E-8E90-B7546AB29AD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88" y="1083733"/>
            <a:ext cx="4077429" cy="3360981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17A213-40BF-A045-8CAD-A4C21BC305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7417" y="1254015"/>
            <a:ext cx="3617383" cy="920107"/>
          </a:xfrm>
        </p:spPr>
        <p:txBody>
          <a:bodyPr/>
          <a:lstStyle/>
          <a:p>
            <a:r>
              <a:rPr lang="en-US" dirty="0"/>
              <a:t>If we only have transitions as shown by arrows (in finite time)…</a:t>
            </a:r>
          </a:p>
          <a:p>
            <a:r>
              <a:rPr lang="en-US" dirty="0"/>
              <a:t>Then all executions lead to Success (S</a:t>
            </a:r>
            <a:r>
              <a:rPr lang="en-US" baseline="-25000" dirty="0"/>
              <a:t>0</a:t>
            </a:r>
            <a:r>
              <a:rPr lang="en-US" dirty="0"/>
              <a:t>)</a:t>
            </a:r>
          </a:p>
          <a:p>
            <a:r>
              <a:rPr lang="en-US" dirty="0"/>
              <a:t>How do we compute Ω</a:t>
            </a:r>
            <a:r>
              <a:rPr lang="en-US" baseline="-25000" dirty="0" err="1"/>
              <a:t>i</a:t>
            </a:r>
            <a:r>
              <a:rPr lang="en-US" dirty="0"/>
              <a:t>?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F12E0E5-D83E-664A-A263-E9D10FBF7A94}"/>
              </a:ext>
            </a:extLst>
          </p:cNvPr>
          <p:cNvCxnSpPr>
            <a:cxnSpLocks/>
          </p:cNvCxnSpPr>
          <p:nvPr/>
        </p:nvCxnSpPr>
        <p:spPr>
          <a:xfrm>
            <a:off x="4572000" y="4444714"/>
            <a:ext cx="14199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A287081-98AB-5B41-9343-9252A8C32555}"/>
              </a:ext>
            </a:extLst>
          </p:cNvPr>
          <p:cNvCxnSpPr>
            <a:cxnSpLocks/>
          </p:cNvCxnSpPr>
          <p:nvPr/>
        </p:nvCxnSpPr>
        <p:spPr>
          <a:xfrm flipV="1">
            <a:off x="4608275" y="3185756"/>
            <a:ext cx="0" cy="125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8A4CE36-6CF4-424C-A22C-A6541C8707DB}"/>
              </a:ext>
            </a:extLst>
          </p:cNvPr>
          <p:cNvSpPr txBox="1"/>
          <p:nvPr/>
        </p:nvSpPr>
        <p:spPr>
          <a:xfrm>
            <a:off x="6064549" y="4251896"/>
            <a:ext cx="4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 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1</a:t>
            </a:r>
            <a:endParaRPr lang="en-US" i="1" baseline="-25000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38B0A4-1603-6141-BBC8-ECB2C519A80E}"/>
              </a:ext>
            </a:extLst>
          </p:cNvPr>
          <p:cNvSpPr txBox="1"/>
          <p:nvPr/>
        </p:nvSpPr>
        <p:spPr>
          <a:xfrm>
            <a:off x="4427031" y="2832726"/>
            <a:ext cx="431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2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017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BB0-0BC1-1847-A613-E28CA0AE0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710" y="335010"/>
            <a:ext cx="7282920" cy="501254"/>
          </a:xfrm>
        </p:spPr>
        <p:txBody>
          <a:bodyPr/>
          <a:lstStyle/>
          <a:p>
            <a:r>
              <a:rPr lang="en-US" dirty="0"/>
              <a:t>Example: When do leaf nodes of BT execute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EB779D-3513-4A4F-8F6D-AFF42CB55F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3482" y="1151796"/>
                <a:ext cx="4288517" cy="2040758"/>
              </a:xfrm>
            </p:spPr>
            <p:txBody>
              <a:bodyPr/>
              <a:lstStyle/>
              <a:p>
                <a:r>
                  <a:rPr lang="en-US" dirty="0"/>
                  <a:t>Influence regions </a:t>
                </a:r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</a:p>
              <a:p>
                <a:pPr lvl="1"/>
                <a:r>
                  <a:rPr lang="en-US" dirty="0"/>
                  <a:t>(where subtree gets ticked)</a:t>
                </a:r>
              </a:p>
              <a:p>
                <a:pPr lvl="1"/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  <a:r>
                  <a:rPr lang="en-US" baseline="-25000" dirty="0"/>
                  <a:t>A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r>
                      <a:rPr lang="sv-SE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 : 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</m:oMath>
                </a14:m>
                <a:endParaRPr lang="en-US" baseline="-25000" dirty="0"/>
              </a:p>
              <a:p>
                <a:pPr lvl="1"/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  <a:r>
                  <a:rPr lang="en-US" baseline="-25000" dirty="0"/>
                  <a:t>B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v-S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  <a:r>
                  <a:rPr lang="en-US" baseline="-25000" dirty="0"/>
                  <a:t>C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 (C is never ticked)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Operating regions </a:t>
                </a:r>
              </a:p>
              <a:p>
                <a:pPr lvl="1"/>
                <a:r>
                  <a:rPr lang="en-US" dirty="0"/>
                  <a:t>(where subtree executes)</a:t>
                </a:r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A</a:t>
                </a:r>
                <a:r>
                  <a:rPr lang="en-US" dirty="0">
                    <a:latin typeface="American Typewriter" panose="02090604020004020304" pitchFamily="18" charset="77"/>
                  </a:rPr>
                  <a:t> = I</a:t>
                </a:r>
                <a:r>
                  <a:rPr lang="en-US" baseline="-25000" dirty="0"/>
                  <a:t>A</a:t>
                </a:r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B</a:t>
                </a:r>
                <a:r>
                  <a:rPr lang="en-US" dirty="0">
                    <a:latin typeface="American Typewriter" panose="02090604020004020304" pitchFamily="18" charset="77"/>
                  </a:rPr>
                  <a:t> = I</a:t>
                </a:r>
                <a:r>
                  <a:rPr lang="en-US" baseline="-25000" dirty="0"/>
                  <a:t>B</a:t>
                </a:r>
                <a:endParaRPr lang="en-US" dirty="0"/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C</a:t>
                </a:r>
                <a:r>
                  <a:rPr lang="en-US" dirty="0">
                    <a:latin typeface="American Typewriter" panose="02090604020004020304" pitchFamily="18" charset="77"/>
                  </a:rPr>
                  <a:t> = I</a:t>
                </a:r>
                <a:r>
                  <a:rPr lang="en-US" baseline="-25000" dirty="0"/>
                  <a:t>C</a:t>
                </a:r>
              </a:p>
              <a:p>
                <a:pPr lvl="1"/>
                <a:r>
                  <a:rPr lang="en-US" sz="1200" dirty="0"/>
                  <a:t>(only same in this example)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EB779D-3513-4A4F-8F6D-AFF42CB55F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482" y="1151796"/>
                <a:ext cx="4288517" cy="2040758"/>
              </a:xfrm>
              <a:blipFill>
                <a:blip r:embed="rId6"/>
                <a:stretch>
                  <a:fillRect l="-888" t="-3086" b="-8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935D-8E7C-6E44-8489-3D8A3AD5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5</a:t>
            </a:fld>
            <a:endParaRPr lang="en-GB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F0734F-1581-944E-9327-D781932C202C}"/>
              </a:ext>
            </a:extLst>
          </p:cNvPr>
          <p:cNvCxnSpPr>
            <a:cxnSpLocks/>
          </p:cNvCxnSpPr>
          <p:nvPr/>
        </p:nvCxnSpPr>
        <p:spPr>
          <a:xfrm>
            <a:off x="5380368" y="2469959"/>
            <a:ext cx="28399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FBCDA7F-C274-4547-AE27-8C2527A899C9}"/>
              </a:ext>
            </a:extLst>
          </p:cNvPr>
          <p:cNvCxnSpPr>
            <a:cxnSpLocks/>
          </p:cNvCxnSpPr>
          <p:nvPr/>
        </p:nvCxnSpPr>
        <p:spPr>
          <a:xfrm flipV="1">
            <a:off x="6836641" y="1211001"/>
            <a:ext cx="0" cy="2275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42D9132-FDCC-DE40-A72E-DFE5C8BCB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86" y="3717880"/>
            <a:ext cx="4049486" cy="1015145"/>
          </a:xfrm>
          <a:prstGeom prst="rect">
            <a:avLst/>
          </a:prstGeom>
        </p:spPr>
      </p:pic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5C70949-0E5F-D740-B424-05E671CC3B79}"/>
              </a:ext>
            </a:extLst>
          </p:cNvPr>
          <p:cNvSpPr/>
          <p:nvPr/>
        </p:nvSpPr>
        <p:spPr>
          <a:xfrm>
            <a:off x="5215468" y="1305159"/>
            <a:ext cx="1636790" cy="1164775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A0B5F-61AF-AD49-9547-2F9B1D082001}"/>
              </a:ext>
            </a:extLst>
          </p:cNvPr>
          <p:cNvSpPr txBox="1"/>
          <p:nvPr/>
        </p:nvSpPr>
        <p:spPr>
          <a:xfrm>
            <a:off x="8292915" y="2277141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7FD76A-E788-7446-AEFE-D74E21764F79}"/>
              </a:ext>
            </a:extLst>
          </p:cNvPr>
          <p:cNvSpPr txBox="1"/>
          <p:nvPr/>
        </p:nvSpPr>
        <p:spPr>
          <a:xfrm>
            <a:off x="6655397" y="857971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y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705F3C1-0BA4-E148-A7C3-81AB62B47570}"/>
              </a:ext>
            </a:extLst>
          </p:cNvPr>
          <p:cNvSpPr/>
          <p:nvPr/>
        </p:nvSpPr>
        <p:spPr>
          <a:xfrm>
            <a:off x="6852257" y="1258080"/>
            <a:ext cx="1211241" cy="2228615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9318BDE-CD19-6F42-BE05-470F84923C17}"/>
              </a:ext>
            </a:extLst>
          </p:cNvPr>
          <p:cNvSpPr/>
          <p:nvPr/>
        </p:nvSpPr>
        <p:spPr>
          <a:xfrm>
            <a:off x="5364759" y="2471550"/>
            <a:ext cx="1456267" cy="1015145"/>
          </a:xfrm>
          <a:prstGeom prst="roundRect">
            <a:avLst/>
          </a:prstGeom>
          <a:solidFill>
            <a:srgbClr val="FF00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F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ABFD0C-3500-694C-A008-6114EE716D35}"/>
              </a:ext>
            </a:extLst>
          </p:cNvPr>
          <p:cNvSpPr txBox="1"/>
          <p:nvPr/>
        </p:nvSpPr>
        <p:spPr>
          <a:xfrm>
            <a:off x="4571999" y="4862835"/>
            <a:ext cx="3838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400" dirty="0"/>
              <a:t>(assume A, B, C always return running)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565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6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BB0-0BC1-1847-A613-E28CA0AE0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800" y="250380"/>
            <a:ext cx="6935788" cy="501254"/>
          </a:xfrm>
        </p:spPr>
        <p:txBody>
          <a:bodyPr/>
          <a:lstStyle/>
          <a:p>
            <a:r>
              <a:rPr lang="en-US" dirty="0"/>
              <a:t>When do subtrees execute?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EB779D-3513-4A4F-8F6D-AFF42CB55F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3482" y="1151795"/>
                <a:ext cx="4153933" cy="3284737"/>
              </a:xfrm>
            </p:spPr>
            <p:txBody>
              <a:bodyPr/>
              <a:lstStyle/>
              <a:p>
                <a:r>
                  <a:rPr lang="en-US" dirty="0"/>
                  <a:t>Influence region </a:t>
                </a:r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</a:p>
              <a:p>
                <a:pPr lvl="1"/>
                <a:r>
                  <a:rPr lang="en-US" dirty="0"/>
                  <a:t>(where subtree gets ticked)</a:t>
                </a:r>
              </a:p>
              <a:p>
                <a:pPr lvl="1"/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  <a:r>
                  <a:rPr lang="en-US" baseline="-25000" dirty="0"/>
                  <a:t>1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r>
                      <a:rPr lang="sv-SE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baseline="-25000" dirty="0"/>
              </a:p>
              <a:p>
                <a:pPr lvl="1"/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  <a:r>
                  <a:rPr lang="en-US" baseline="-25000" dirty="0"/>
                  <a:t>2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v-S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American Typewriter" panose="02090604020004020304" pitchFamily="18" charset="77"/>
                  </a:rPr>
                  <a:t>I</a:t>
                </a:r>
                <a:r>
                  <a:rPr lang="en-US" baseline="-25000" dirty="0"/>
                  <a:t>3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sv-SE" i="1">
                            <a:latin typeface="Cambria Math" panose="02040503050406030204" pitchFamily="18" charset="0"/>
                          </a:rPr>
                          <m:t> :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v-S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0, 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v-S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Operating regions</a:t>
                </a:r>
              </a:p>
              <a:p>
                <a:pPr lvl="1"/>
                <a:r>
                  <a:rPr lang="en-US" dirty="0"/>
                  <a:t>(where subtree gets executed)</a:t>
                </a:r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1 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r>
                      <a:rPr lang="sv-SE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sv-SE" i="1">
                            <a:latin typeface="Cambria Math" panose="02040503050406030204" pitchFamily="18" charset="0"/>
                          </a:rPr>
                          <m:t> :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</m:oMath>
                </a14:m>
                <a:endParaRPr lang="en-US" baseline="-25000" dirty="0"/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2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v-S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sv-S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sv-SE" i="1">
                            <a:latin typeface="Cambria Math" panose="02040503050406030204" pitchFamily="18" charset="0"/>
                          </a:rPr>
                          <m:t> :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sv-S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0, 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sv-SE" i="1"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3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 (C is never ticked)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EB779D-3513-4A4F-8F6D-AFF42CB55F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482" y="1151795"/>
                <a:ext cx="4153933" cy="3284737"/>
              </a:xfrm>
              <a:blipFill>
                <a:blip r:embed="rId5"/>
                <a:stretch>
                  <a:fillRect l="-915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935D-8E7C-6E44-8489-3D8A3AD5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6</a:t>
            </a:fld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F0734F-1581-944E-9327-D781932C202C}"/>
              </a:ext>
            </a:extLst>
          </p:cNvPr>
          <p:cNvCxnSpPr>
            <a:cxnSpLocks/>
          </p:cNvCxnSpPr>
          <p:nvPr/>
        </p:nvCxnSpPr>
        <p:spPr>
          <a:xfrm>
            <a:off x="5380368" y="2105891"/>
            <a:ext cx="28399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FBCDA7F-C274-4547-AE27-8C2527A899C9}"/>
              </a:ext>
            </a:extLst>
          </p:cNvPr>
          <p:cNvCxnSpPr>
            <a:cxnSpLocks/>
          </p:cNvCxnSpPr>
          <p:nvPr/>
        </p:nvCxnSpPr>
        <p:spPr>
          <a:xfrm flipV="1">
            <a:off x="6836641" y="846933"/>
            <a:ext cx="0" cy="2275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42D9132-FDCC-DE40-A72E-DFE5C8BCB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86" y="3717880"/>
            <a:ext cx="4049486" cy="1015145"/>
          </a:xfrm>
          <a:prstGeom prst="rect">
            <a:avLst/>
          </a:prstGeom>
        </p:spPr>
      </p:pic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5C70949-0E5F-D740-B424-05E671CC3B79}"/>
              </a:ext>
            </a:extLst>
          </p:cNvPr>
          <p:cNvSpPr/>
          <p:nvPr/>
        </p:nvSpPr>
        <p:spPr>
          <a:xfrm>
            <a:off x="5215468" y="702733"/>
            <a:ext cx="1636790" cy="2489821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A0B5F-61AF-AD49-9547-2F9B1D082001}"/>
              </a:ext>
            </a:extLst>
          </p:cNvPr>
          <p:cNvSpPr txBox="1"/>
          <p:nvPr/>
        </p:nvSpPr>
        <p:spPr>
          <a:xfrm>
            <a:off x="8292915" y="1913073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7FD76A-E788-7446-AEFE-D74E21764F79}"/>
              </a:ext>
            </a:extLst>
          </p:cNvPr>
          <p:cNvSpPr txBox="1"/>
          <p:nvPr/>
        </p:nvSpPr>
        <p:spPr>
          <a:xfrm>
            <a:off x="6655397" y="493903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y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705F3C1-0BA4-E148-A7C3-81AB62B47570}"/>
              </a:ext>
            </a:extLst>
          </p:cNvPr>
          <p:cNvSpPr/>
          <p:nvPr/>
        </p:nvSpPr>
        <p:spPr>
          <a:xfrm>
            <a:off x="5850467" y="777018"/>
            <a:ext cx="2369897" cy="2345609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A84600-88BE-BA4B-87A1-D6FDECA9112A}"/>
              </a:ext>
            </a:extLst>
          </p:cNvPr>
          <p:cNvSpPr txBox="1"/>
          <p:nvPr/>
        </p:nvSpPr>
        <p:spPr>
          <a:xfrm>
            <a:off x="4682068" y="4086694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F05DB2-6BFF-A647-99EB-7D4AD02AF5FF}"/>
              </a:ext>
            </a:extLst>
          </p:cNvPr>
          <p:cNvSpPr txBox="1"/>
          <p:nvPr/>
        </p:nvSpPr>
        <p:spPr>
          <a:xfrm>
            <a:off x="6084425" y="4086694"/>
            <a:ext cx="131544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2E4B7B-B040-D349-8567-51103CA28902}"/>
              </a:ext>
            </a:extLst>
          </p:cNvPr>
          <p:cNvSpPr txBox="1"/>
          <p:nvPr/>
        </p:nvSpPr>
        <p:spPr>
          <a:xfrm>
            <a:off x="7399867" y="4086694"/>
            <a:ext cx="131544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  <a:p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03F94B6-8801-1648-99FF-DC9CF5A8518C}"/>
              </a:ext>
            </a:extLst>
          </p:cNvPr>
          <p:cNvSpPr/>
          <p:nvPr/>
        </p:nvSpPr>
        <p:spPr>
          <a:xfrm>
            <a:off x="4919134" y="2105892"/>
            <a:ext cx="1904615" cy="1314362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71C087D-7358-8F4E-B24E-84B779BD6ADF}"/>
              </a:ext>
            </a:extLst>
          </p:cNvPr>
          <p:cNvSpPr/>
          <p:nvPr/>
        </p:nvSpPr>
        <p:spPr>
          <a:xfrm>
            <a:off x="6849534" y="894013"/>
            <a:ext cx="1315442" cy="2345609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F2B1745-7BB3-9642-A9FE-9F52A8704967}"/>
              </a:ext>
            </a:extLst>
          </p:cNvPr>
          <p:cNvSpPr/>
          <p:nvPr/>
        </p:nvSpPr>
        <p:spPr>
          <a:xfrm>
            <a:off x="5505583" y="814319"/>
            <a:ext cx="1315442" cy="1314362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EBC1A1-28B2-0B45-9195-7E206A44860E}"/>
              </a:ext>
            </a:extLst>
          </p:cNvPr>
          <p:cNvSpPr txBox="1"/>
          <p:nvPr/>
        </p:nvSpPr>
        <p:spPr>
          <a:xfrm>
            <a:off x="832513" y="4436532"/>
            <a:ext cx="176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general…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5651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6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E0102-8D10-BE42-B2A1-D58C1733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 region (general)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8E33DFC-D1B0-F746-8719-A9B52C2D9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47" y="5380878"/>
            <a:ext cx="5068887" cy="85742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2903F9-3C2E-1347-BEC8-3CED701E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81AB2-81E8-5E47-9551-DA90D8EAE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93E30512-405F-3042-8E10-1383A3C174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5"/>
          <a:stretch/>
        </p:blipFill>
        <p:spPr>
          <a:xfrm>
            <a:off x="210062" y="1017769"/>
            <a:ext cx="5814580" cy="1856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72ECD0-02BF-B14D-A8D7-DB63F13D3A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86" y="3717880"/>
            <a:ext cx="4049486" cy="10151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E9E075-1FAE-5D41-A4BD-F568E460CAD4}"/>
              </a:ext>
            </a:extLst>
          </p:cNvPr>
          <p:cNvSpPr txBox="1"/>
          <p:nvPr/>
        </p:nvSpPr>
        <p:spPr>
          <a:xfrm>
            <a:off x="4682068" y="4086694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B2393B-29F4-D943-B09B-C63BEBB00B7F}"/>
              </a:ext>
            </a:extLst>
          </p:cNvPr>
          <p:cNvSpPr txBox="1"/>
          <p:nvPr/>
        </p:nvSpPr>
        <p:spPr>
          <a:xfrm>
            <a:off x="6084425" y="4086694"/>
            <a:ext cx="131544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B8CDB1-8A78-8846-A898-928F9C72B48D}"/>
              </a:ext>
            </a:extLst>
          </p:cNvPr>
          <p:cNvSpPr txBox="1"/>
          <p:nvPr/>
        </p:nvSpPr>
        <p:spPr>
          <a:xfrm>
            <a:off x="7399867" y="4086694"/>
            <a:ext cx="131544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989F41-76D6-7647-A33E-79B74F239951}"/>
              </a:ext>
            </a:extLst>
          </p:cNvPr>
          <p:cNvSpPr txBox="1"/>
          <p:nvPr/>
        </p:nvSpPr>
        <p:spPr>
          <a:xfrm>
            <a:off x="210062" y="3927342"/>
            <a:ext cx="3739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p(</a:t>
            </a:r>
            <a:r>
              <a:rPr lang="en-US" sz="1400" dirty="0" err="1"/>
              <a:t>i</a:t>
            </a:r>
            <a:r>
              <a:rPr lang="en-US" sz="1400" dirty="0"/>
              <a:t>)	(parent of </a:t>
            </a:r>
            <a:r>
              <a:rPr lang="en-US" sz="1400" dirty="0" err="1"/>
              <a:t>i</a:t>
            </a:r>
            <a:r>
              <a:rPr lang="en-US" sz="1400" dirty="0"/>
              <a:t>)</a:t>
            </a:r>
          </a:p>
          <a:p>
            <a:r>
              <a:rPr lang="en-US" sz="1400" dirty="0"/>
              <a:t>b(</a:t>
            </a:r>
            <a:r>
              <a:rPr lang="en-US" sz="1400" dirty="0" err="1"/>
              <a:t>i</a:t>
            </a:r>
            <a:r>
              <a:rPr lang="en-US" sz="1400" dirty="0"/>
              <a:t>)  	(closest brother to the left of </a:t>
            </a:r>
            <a:r>
              <a:rPr lang="en-US" sz="1400" dirty="0" err="1"/>
              <a:t>i</a:t>
            </a:r>
            <a:r>
              <a:rPr lang="en-US" sz="1400" dirty="0"/>
              <a:t>) </a:t>
            </a:r>
          </a:p>
          <a:p>
            <a:r>
              <a:rPr lang="en-US" sz="1400" dirty="0"/>
              <a:t>S 	(success region)</a:t>
            </a:r>
          </a:p>
          <a:p>
            <a:r>
              <a:rPr lang="en-US" sz="1400" dirty="0"/>
              <a:t>F 	(failure region)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58A29E-8E30-694F-89E8-73F387C7AB48}"/>
              </a:ext>
            </a:extLst>
          </p:cNvPr>
          <p:cNvCxnSpPr>
            <a:cxnSpLocks/>
          </p:cNvCxnSpPr>
          <p:nvPr/>
        </p:nvCxnSpPr>
        <p:spPr>
          <a:xfrm>
            <a:off x="5837568" y="2124478"/>
            <a:ext cx="28399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EE349C-2E24-604C-A4A3-70799DE2D52B}"/>
              </a:ext>
            </a:extLst>
          </p:cNvPr>
          <p:cNvCxnSpPr>
            <a:cxnSpLocks/>
          </p:cNvCxnSpPr>
          <p:nvPr/>
        </p:nvCxnSpPr>
        <p:spPr>
          <a:xfrm flipV="1">
            <a:off x="7293841" y="865520"/>
            <a:ext cx="0" cy="2275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387AA67-C79A-6D40-91DA-719C676E35F6}"/>
              </a:ext>
            </a:extLst>
          </p:cNvPr>
          <p:cNvSpPr/>
          <p:nvPr/>
        </p:nvSpPr>
        <p:spPr>
          <a:xfrm>
            <a:off x="5908384" y="721320"/>
            <a:ext cx="1401073" cy="2489821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919A6E-8328-0A4F-87D4-A4BA0A24C496}"/>
              </a:ext>
            </a:extLst>
          </p:cNvPr>
          <p:cNvSpPr txBox="1"/>
          <p:nvPr/>
        </p:nvSpPr>
        <p:spPr>
          <a:xfrm>
            <a:off x="8750115" y="1931660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0BD05-D7A0-634A-B2AB-00AB3E45F2C8}"/>
              </a:ext>
            </a:extLst>
          </p:cNvPr>
          <p:cNvSpPr txBox="1"/>
          <p:nvPr/>
        </p:nvSpPr>
        <p:spPr>
          <a:xfrm>
            <a:off x="7112597" y="512490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y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6BE3534-E7D5-7545-8B9F-225E17951080}"/>
              </a:ext>
            </a:extLst>
          </p:cNvPr>
          <p:cNvSpPr/>
          <p:nvPr/>
        </p:nvSpPr>
        <p:spPr>
          <a:xfrm>
            <a:off x="6307667" y="795605"/>
            <a:ext cx="2369881" cy="2345609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0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=I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938D789-858A-7D46-8452-8BFBC45C1291}"/>
              </a:ext>
            </a:extLst>
          </p:cNvPr>
          <p:cNvSpPr/>
          <p:nvPr/>
        </p:nvSpPr>
        <p:spPr>
          <a:xfrm>
            <a:off x="5376334" y="2124479"/>
            <a:ext cx="1904615" cy="1314362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469E43-0BFD-A840-88DF-1762F28E68D5}"/>
              </a:ext>
            </a:extLst>
          </p:cNvPr>
          <p:cNvSpPr txBox="1"/>
          <p:nvPr/>
        </p:nvSpPr>
        <p:spPr>
          <a:xfrm>
            <a:off x="6024642" y="3424978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6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  <p:bldP spid="18" grpId="0" animBg="1"/>
      <p:bldP spid="19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FF5AC44-3C9A-564C-87D8-97E595DBC9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6"/>
          <a:stretch/>
        </p:blipFill>
        <p:spPr>
          <a:xfrm>
            <a:off x="402617" y="3496795"/>
            <a:ext cx="4428067" cy="946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1E0102-8D10-BE42-B2A1-D58C1733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region (general)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8E33DFC-D1B0-F746-8719-A9B52C2D9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47" y="5380878"/>
            <a:ext cx="5068887" cy="85742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2903F9-3C2E-1347-BEC8-3CED701E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81AB2-81E8-5E47-9551-DA90D8EAE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93E30512-405F-3042-8E10-1383A3C174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5"/>
          <a:stretch/>
        </p:blipFill>
        <p:spPr>
          <a:xfrm>
            <a:off x="210062" y="1017769"/>
            <a:ext cx="5814580" cy="1856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72ECD0-02BF-B14D-A8D7-DB63F13D3A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86" y="3717880"/>
            <a:ext cx="4049486" cy="10151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E9E075-1FAE-5D41-A4BD-F568E460CAD4}"/>
              </a:ext>
            </a:extLst>
          </p:cNvPr>
          <p:cNvSpPr txBox="1"/>
          <p:nvPr/>
        </p:nvSpPr>
        <p:spPr>
          <a:xfrm>
            <a:off x="4682068" y="4086694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B2393B-29F4-D943-B09B-C63BEBB00B7F}"/>
              </a:ext>
            </a:extLst>
          </p:cNvPr>
          <p:cNvSpPr txBox="1"/>
          <p:nvPr/>
        </p:nvSpPr>
        <p:spPr>
          <a:xfrm>
            <a:off x="6084425" y="4086694"/>
            <a:ext cx="131544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B8CDB1-8A78-8846-A898-928F9C72B48D}"/>
              </a:ext>
            </a:extLst>
          </p:cNvPr>
          <p:cNvSpPr txBox="1"/>
          <p:nvPr/>
        </p:nvSpPr>
        <p:spPr>
          <a:xfrm>
            <a:off x="7399867" y="4086694"/>
            <a:ext cx="131544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  <a:p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58A29E-8E30-694F-89E8-73F387C7AB48}"/>
              </a:ext>
            </a:extLst>
          </p:cNvPr>
          <p:cNvCxnSpPr>
            <a:cxnSpLocks/>
          </p:cNvCxnSpPr>
          <p:nvPr/>
        </p:nvCxnSpPr>
        <p:spPr>
          <a:xfrm>
            <a:off x="5837568" y="2124478"/>
            <a:ext cx="28399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EE349C-2E24-604C-A4A3-70799DE2D52B}"/>
              </a:ext>
            </a:extLst>
          </p:cNvPr>
          <p:cNvCxnSpPr>
            <a:cxnSpLocks/>
          </p:cNvCxnSpPr>
          <p:nvPr/>
        </p:nvCxnSpPr>
        <p:spPr>
          <a:xfrm flipV="1">
            <a:off x="7293841" y="865520"/>
            <a:ext cx="0" cy="2275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387AA67-C79A-6D40-91DA-719C676E35F6}"/>
              </a:ext>
            </a:extLst>
          </p:cNvPr>
          <p:cNvSpPr/>
          <p:nvPr/>
        </p:nvSpPr>
        <p:spPr>
          <a:xfrm>
            <a:off x="5908384" y="721320"/>
            <a:ext cx="1401073" cy="2489821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919A6E-8328-0A4F-87D4-A4BA0A24C496}"/>
              </a:ext>
            </a:extLst>
          </p:cNvPr>
          <p:cNvSpPr txBox="1"/>
          <p:nvPr/>
        </p:nvSpPr>
        <p:spPr>
          <a:xfrm>
            <a:off x="8750115" y="1931660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0BD05-D7A0-634A-B2AB-00AB3E45F2C8}"/>
              </a:ext>
            </a:extLst>
          </p:cNvPr>
          <p:cNvSpPr txBox="1"/>
          <p:nvPr/>
        </p:nvSpPr>
        <p:spPr>
          <a:xfrm>
            <a:off x="7112597" y="512490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y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6BE3534-E7D5-7545-8B9F-225E17951080}"/>
              </a:ext>
            </a:extLst>
          </p:cNvPr>
          <p:cNvSpPr/>
          <p:nvPr/>
        </p:nvSpPr>
        <p:spPr>
          <a:xfrm>
            <a:off x="6307667" y="795605"/>
            <a:ext cx="2369897" cy="2345609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0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=I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938D789-858A-7D46-8452-8BFBC45C1291}"/>
              </a:ext>
            </a:extLst>
          </p:cNvPr>
          <p:cNvSpPr/>
          <p:nvPr/>
        </p:nvSpPr>
        <p:spPr>
          <a:xfrm>
            <a:off x="5376334" y="2124479"/>
            <a:ext cx="1904615" cy="1314362"/>
          </a:xfrm>
          <a:prstGeom prst="roundRect">
            <a:avLst/>
          </a:prstGeom>
          <a:solidFill>
            <a:schemeClr val="bg1">
              <a:lumMod val="85000"/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I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469E43-0BFD-A840-88DF-1762F28E68D5}"/>
              </a:ext>
            </a:extLst>
          </p:cNvPr>
          <p:cNvSpPr txBox="1"/>
          <p:nvPr/>
        </p:nvSpPr>
        <p:spPr>
          <a:xfrm>
            <a:off x="6024642" y="3424978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  <a:p>
            <a:endParaRPr lang="en-US" dirty="0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48FAFB3-62D1-414A-8045-BA80AE312B90}"/>
              </a:ext>
            </a:extLst>
          </p:cNvPr>
          <p:cNvSpPr/>
          <p:nvPr/>
        </p:nvSpPr>
        <p:spPr>
          <a:xfrm>
            <a:off x="7309457" y="893071"/>
            <a:ext cx="1315442" cy="2345609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368979D-B258-A14D-A4BE-68C39698FF07}"/>
              </a:ext>
            </a:extLst>
          </p:cNvPr>
          <p:cNvSpPr/>
          <p:nvPr/>
        </p:nvSpPr>
        <p:spPr>
          <a:xfrm>
            <a:off x="5965506" y="813377"/>
            <a:ext cx="1315442" cy="1314362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5CF5E0D1-3C2C-524C-AEB3-6F68C03D2033}"/>
              </a:ext>
            </a:extLst>
          </p:cNvPr>
          <p:cNvSpPr/>
          <p:nvPr/>
        </p:nvSpPr>
        <p:spPr>
          <a:xfrm>
            <a:off x="932507" y="2951429"/>
            <a:ext cx="1638676" cy="545365"/>
          </a:xfrm>
          <a:prstGeom prst="wedgeRectCallout">
            <a:avLst>
              <a:gd name="adj1" fmla="val -8126"/>
              <a:gd name="adj2" fmla="val 160444"/>
            </a:avLst>
          </a:prstGeom>
          <a:solidFill>
            <a:schemeClr val="bg1">
              <a:lumMod val="8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Only depends on external factors</a:t>
            </a:r>
          </a:p>
        </p:txBody>
      </p:sp>
      <p:sp>
        <p:nvSpPr>
          <p:cNvPr id="25" name="Rectangular Callout 24">
            <a:extLst>
              <a:ext uri="{FF2B5EF4-FFF2-40B4-BE49-F238E27FC236}">
                <a16:creationId xmlns:a16="http://schemas.microsoft.com/office/drawing/2014/main" id="{7F9F9476-74A5-7947-A73A-EF13EBC5F306}"/>
              </a:ext>
            </a:extLst>
          </p:cNvPr>
          <p:cNvSpPr/>
          <p:nvPr/>
        </p:nvSpPr>
        <p:spPr>
          <a:xfrm>
            <a:off x="2410189" y="4443211"/>
            <a:ext cx="1638676" cy="545365"/>
          </a:xfrm>
          <a:prstGeom prst="wedgeRectCallout">
            <a:avLst>
              <a:gd name="adj1" fmla="val -70557"/>
              <a:gd name="adj2" fmla="val -8690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Only depends on internal factors</a:t>
            </a:r>
          </a:p>
        </p:txBody>
      </p:sp>
      <p:sp>
        <p:nvSpPr>
          <p:cNvPr id="26" name="Rectangular Callout 25">
            <a:extLst>
              <a:ext uri="{FF2B5EF4-FFF2-40B4-BE49-F238E27FC236}">
                <a16:creationId xmlns:a16="http://schemas.microsoft.com/office/drawing/2014/main" id="{BECCF563-E0CA-6540-BA03-CC2A40BA9333}"/>
              </a:ext>
            </a:extLst>
          </p:cNvPr>
          <p:cNvSpPr/>
          <p:nvPr/>
        </p:nvSpPr>
        <p:spPr>
          <a:xfrm>
            <a:off x="336114" y="4791806"/>
            <a:ext cx="1638676" cy="273844"/>
          </a:xfrm>
          <a:prstGeom prst="wedgeRectCallout">
            <a:avLst>
              <a:gd name="adj1" fmla="val 7343"/>
              <a:gd name="adj2" fmla="val -22245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Depends on both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3218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401F-9F1A-C143-9417-22D90B26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Discontinuous Dynamical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131E6-0827-6747-848C-C8EED611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8665CA-A53A-4B4E-8E90-B7546AB29AD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88" y="1135249"/>
            <a:ext cx="4077429" cy="3360981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17A213-40BF-A045-8CAD-A4C21BC305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7417" y="1254015"/>
            <a:ext cx="3617383" cy="920107"/>
          </a:xfrm>
        </p:spPr>
        <p:txBody>
          <a:bodyPr/>
          <a:lstStyle/>
          <a:p>
            <a:r>
              <a:rPr lang="en-US" dirty="0"/>
              <a:t>If we only have transitions as shown by arrows (in finite time)…</a:t>
            </a:r>
          </a:p>
          <a:p>
            <a:r>
              <a:rPr lang="en-US" dirty="0"/>
              <a:t>Then all executions lead to Success (S</a:t>
            </a:r>
            <a:r>
              <a:rPr lang="en-US" baseline="-25000" dirty="0"/>
              <a:t>0</a:t>
            </a:r>
            <a:r>
              <a:rPr lang="en-US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E2F51-8BF6-AE41-80BA-EDA69C192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15" y="2482321"/>
            <a:ext cx="2619226" cy="215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157857-B32E-4A41-A5E0-259F07E76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272" y="109258"/>
            <a:ext cx="1518445" cy="81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6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0225505C-C9B3-1D41-AD61-DFD56C61E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2" y="3190225"/>
            <a:ext cx="1726352" cy="1423013"/>
          </a:xfrm>
          <a:prstGeom prst="rect">
            <a:avLst/>
          </a:prstGeom>
        </p:spPr>
      </p:pic>
      <p:sp>
        <p:nvSpPr>
          <p:cNvPr id="77" name="Title 76">
            <a:extLst>
              <a:ext uri="{FF2B5EF4-FFF2-40B4-BE49-F238E27FC236}">
                <a16:creationId xmlns:a16="http://schemas.microsoft.com/office/drawing/2014/main" id="{649614BC-923F-4E4E-AD52-EA48D6E3D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 and place BT (with guarantees)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53237-757C-C448-B6D1-90F41252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E5AD4-D4B8-3842-9608-12B1CE739EB7}"/>
              </a:ext>
            </a:extLst>
          </p:cNvPr>
          <p:cNvSpPr/>
          <p:nvPr/>
        </p:nvSpPr>
        <p:spPr>
          <a:xfrm>
            <a:off x="5899154" y="2939842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C5CA2A-E5FE-7E49-8FD3-0837AEF9B42B}"/>
              </a:ext>
            </a:extLst>
          </p:cNvPr>
          <p:cNvSpPr/>
          <p:nvPr/>
        </p:nvSpPr>
        <p:spPr>
          <a:xfrm>
            <a:off x="2315140" y="396071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Object in hand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C75C60-2819-F540-AFD1-3E6659489B4F}"/>
              </a:ext>
            </a:extLst>
          </p:cNvPr>
          <p:cNvSpPr/>
          <p:nvPr/>
        </p:nvSpPr>
        <p:spPr>
          <a:xfrm>
            <a:off x="3656469" y="348962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1AFBEE-DF33-8644-991A-A070EB7400A0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 flipH="1">
            <a:off x="3843681" y="3143286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52ABE1-360F-E44F-93F4-76A682FE8F4D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3062138" y="371312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E33CDC-24E6-C84E-89C1-4BD49114666B}"/>
              </a:ext>
            </a:extLst>
          </p:cNvPr>
          <p:cNvCxnSpPr>
            <a:cxnSpLocks/>
            <a:stCxn id="12" idx="2"/>
            <a:endCxn id="37" idx="0"/>
          </p:cNvCxnSpPr>
          <p:nvPr/>
        </p:nvCxnSpPr>
        <p:spPr>
          <a:xfrm>
            <a:off x="3843681" y="3713129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0DC0AA-30DD-E348-A2CE-2353F74EE2DE}"/>
              </a:ext>
            </a:extLst>
          </p:cNvPr>
          <p:cNvCxnSpPr>
            <a:cxnSpLocks/>
            <a:stCxn id="10" idx="2"/>
            <a:endCxn id="52" idx="0"/>
          </p:cNvCxnSpPr>
          <p:nvPr/>
        </p:nvCxnSpPr>
        <p:spPr>
          <a:xfrm>
            <a:off x="6024602" y="3143286"/>
            <a:ext cx="789024" cy="349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52F9F4-5787-EC4A-9D3E-33A2F21C2250}"/>
              </a:ext>
            </a:extLst>
          </p:cNvPr>
          <p:cNvCxnSpPr>
            <a:cxnSpLocks/>
            <a:stCxn id="10" idx="2"/>
            <a:endCxn id="57" idx="0"/>
          </p:cNvCxnSpPr>
          <p:nvPr/>
        </p:nvCxnSpPr>
        <p:spPr>
          <a:xfrm>
            <a:off x="6024602" y="3143286"/>
            <a:ext cx="2353675" cy="1758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6BCB9B84-D076-AD4D-8856-B2502005D799}"/>
              </a:ext>
            </a:extLst>
          </p:cNvPr>
          <p:cNvSpPr/>
          <p:nvPr/>
        </p:nvSpPr>
        <p:spPr>
          <a:xfrm>
            <a:off x="1869590" y="3329360"/>
            <a:ext cx="1330037" cy="5807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Object at goal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432D4F-772E-3740-AD12-0182BEF445CE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 flipH="1">
            <a:off x="2534609" y="3143286"/>
            <a:ext cx="3489993" cy="1860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AB2A8AE-7C14-DB4E-9F9D-A3C52A3D7C2E}"/>
              </a:ext>
            </a:extLst>
          </p:cNvPr>
          <p:cNvSpPr/>
          <p:nvPr/>
        </p:nvSpPr>
        <p:spPr>
          <a:xfrm>
            <a:off x="3879215" y="3939243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Drop object at goal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5D09483-F51A-904B-8620-5C89C16668DE}"/>
              </a:ext>
            </a:extLst>
          </p:cNvPr>
          <p:cNvSpPr/>
          <p:nvPr/>
        </p:nvSpPr>
        <p:spPr>
          <a:xfrm>
            <a:off x="5285085" y="396409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Near Object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B054A5B-3AB5-9443-958C-5B729E1DC645}"/>
              </a:ext>
            </a:extLst>
          </p:cNvPr>
          <p:cNvSpPr/>
          <p:nvPr/>
        </p:nvSpPr>
        <p:spPr>
          <a:xfrm>
            <a:off x="6626414" y="349300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D039B16-09E9-0647-BFB7-6703243EC81A}"/>
              </a:ext>
            </a:extLst>
          </p:cNvPr>
          <p:cNvCxnSpPr>
            <a:cxnSpLocks/>
            <a:stCxn id="52" idx="2"/>
            <a:endCxn id="51" idx="0"/>
          </p:cNvCxnSpPr>
          <p:nvPr/>
        </p:nvCxnSpPr>
        <p:spPr>
          <a:xfrm flipH="1">
            <a:off x="6032083" y="371650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75E7C86-90C4-D540-AD96-4058A6DFBA2D}"/>
              </a:ext>
            </a:extLst>
          </p:cNvPr>
          <p:cNvCxnSpPr>
            <a:cxnSpLocks/>
            <a:stCxn id="52" idx="2"/>
            <a:endCxn id="55" idx="0"/>
          </p:cNvCxnSpPr>
          <p:nvPr/>
        </p:nvCxnSpPr>
        <p:spPr>
          <a:xfrm>
            <a:off x="6813626" y="3716509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0649F042-30A0-D349-AB63-EC01968B5AEF}"/>
              </a:ext>
            </a:extLst>
          </p:cNvPr>
          <p:cNvSpPr/>
          <p:nvPr/>
        </p:nvSpPr>
        <p:spPr>
          <a:xfrm>
            <a:off x="6849161" y="3942623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Grasp Object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790CB1E-8369-A843-B9E8-2B676E350375}"/>
              </a:ext>
            </a:extLst>
          </p:cNvPr>
          <p:cNvSpPr/>
          <p:nvPr/>
        </p:nvSpPr>
        <p:spPr>
          <a:xfrm>
            <a:off x="7983765" y="3319140"/>
            <a:ext cx="789024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Goto</a:t>
            </a:r>
            <a:r>
              <a:rPr lang="en-US" sz="1600" dirty="0">
                <a:solidFill>
                  <a:schemeClr val="tx1"/>
                </a:solidFill>
              </a:rPr>
              <a:t> Object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F3150434-E662-5B49-ACE3-0B4823B3F281}"/>
              </a:ext>
            </a:extLst>
          </p:cNvPr>
          <p:cNvSpPr/>
          <p:nvPr/>
        </p:nvSpPr>
        <p:spPr>
          <a:xfrm>
            <a:off x="3366922" y="1678233"/>
            <a:ext cx="1597683" cy="11002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not at goal, in hand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A1A31A23-41B0-5B46-89DF-21C642BDBE7A}"/>
              </a:ext>
            </a:extLst>
          </p:cNvPr>
          <p:cNvSpPr/>
          <p:nvPr/>
        </p:nvSpPr>
        <p:spPr>
          <a:xfrm>
            <a:off x="1836539" y="1678233"/>
            <a:ext cx="1394097" cy="1111741"/>
          </a:xfrm>
          <a:prstGeom prst="roundRect">
            <a:avLst/>
          </a:prstGeom>
          <a:solidFill>
            <a:srgbClr val="00B050">
              <a:alpha val="486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0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at goal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D8C88F34-A5D7-FE4E-9E19-73AEF57E46FD}"/>
              </a:ext>
            </a:extLst>
          </p:cNvPr>
          <p:cNvSpPr/>
          <p:nvPr/>
        </p:nvSpPr>
        <p:spPr>
          <a:xfrm>
            <a:off x="5016548" y="1694111"/>
            <a:ext cx="1597683" cy="11002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3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not at goal, not in hand, near agent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8B277832-3A8B-9C4A-8E8C-D311290AF1D7}"/>
              </a:ext>
            </a:extLst>
          </p:cNvPr>
          <p:cNvSpPr/>
          <p:nvPr/>
        </p:nvSpPr>
        <p:spPr>
          <a:xfrm>
            <a:off x="6746987" y="1694428"/>
            <a:ext cx="1866333" cy="11002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4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not at goal, not in hand, not near agent</a:t>
            </a:r>
          </a:p>
        </p:txBody>
      </p:sp>
      <p:sp>
        <p:nvSpPr>
          <p:cNvPr id="71" name="U-Turn Arrow 70">
            <a:extLst>
              <a:ext uri="{FF2B5EF4-FFF2-40B4-BE49-F238E27FC236}">
                <a16:creationId xmlns:a16="http://schemas.microsoft.com/office/drawing/2014/main" id="{A23E9006-DD52-0F46-9C59-A6531150143F}"/>
              </a:ext>
            </a:extLst>
          </p:cNvPr>
          <p:cNvSpPr/>
          <p:nvPr/>
        </p:nvSpPr>
        <p:spPr>
          <a:xfrm flipH="1">
            <a:off x="5977719" y="1101981"/>
            <a:ext cx="1702525" cy="439201"/>
          </a:xfrm>
          <a:prstGeom prst="utur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U-Turn Arrow 71">
            <a:extLst>
              <a:ext uri="{FF2B5EF4-FFF2-40B4-BE49-F238E27FC236}">
                <a16:creationId xmlns:a16="http://schemas.microsoft.com/office/drawing/2014/main" id="{721B1E1C-84D7-B745-8D5C-8B5E152C524A}"/>
              </a:ext>
            </a:extLst>
          </p:cNvPr>
          <p:cNvSpPr/>
          <p:nvPr/>
        </p:nvSpPr>
        <p:spPr>
          <a:xfrm flipH="1">
            <a:off x="4155195" y="1101981"/>
            <a:ext cx="1702525" cy="439201"/>
          </a:xfrm>
          <a:prstGeom prst="utur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U-Turn Arrow 72">
            <a:extLst>
              <a:ext uri="{FF2B5EF4-FFF2-40B4-BE49-F238E27FC236}">
                <a16:creationId xmlns:a16="http://schemas.microsoft.com/office/drawing/2014/main" id="{DBA4936D-82F9-3C4A-AAE0-D7AE34DCBC8B}"/>
              </a:ext>
            </a:extLst>
          </p:cNvPr>
          <p:cNvSpPr/>
          <p:nvPr/>
        </p:nvSpPr>
        <p:spPr>
          <a:xfrm flipH="1">
            <a:off x="2332671" y="1115241"/>
            <a:ext cx="1702525" cy="439201"/>
          </a:xfrm>
          <a:prstGeom prst="utur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E7EFD3F-2B3F-0F46-B3A9-3A7F5C2BA88B}"/>
              </a:ext>
            </a:extLst>
          </p:cNvPr>
          <p:cNvSpPr txBox="1"/>
          <p:nvPr/>
        </p:nvSpPr>
        <p:spPr>
          <a:xfrm>
            <a:off x="2188074" y="3424978"/>
            <a:ext cx="3026929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9688921-748E-CA41-87F3-EE14ADF754B7}"/>
              </a:ext>
            </a:extLst>
          </p:cNvPr>
          <p:cNvSpPr txBox="1"/>
          <p:nvPr/>
        </p:nvSpPr>
        <p:spPr>
          <a:xfrm>
            <a:off x="5281425" y="2819803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  <a:p>
            <a:endParaRPr 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DADED9C-0D6F-D54F-BCB2-1F9307C2EF16}"/>
              </a:ext>
            </a:extLst>
          </p:cNvPr>
          <p:cNvSpPr txBox="1"/>
          <p:nvPr/>
        </p:nvSpPr>
        <p:spPr>
          <a:xfrm>
            <a:off x="5244878" y="3454136"/>
            <a:ext cx="2668361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748DB5-B944-5B4C-BDE5-F2EA01621A9E}"/>
              </a:ext>
            </a:extLst>
          </p:cNvPr>
          <p:cNvSpPr txBox="1"/>
          <p:nvPr/>
        </p:nvSpPr>
        <p:spPr>
          <a:xfrm>
            <a:off x="7949776" y="3200579"/>
            <a:ext cx="943400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5AB7CC4-391E-5F4F-933B-B7597424A380}"/>
              </a:ext>
            </a:extLst>
          </p:cNvPr>
          <p:cNvSpPr txBox="1"/>
          <p:nvPr/>
        </p:nvSpPr>
        <p:spPr>
          <a:xfrm>
            <a:off x="1688038" y="2594132"/>
            <a:ext cx="1620189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</p:txBody>
      </p:sp>
      <p:sp>
        <p:nvSpPr>
          <p:cNvPr id="85" name="U-Turn Arrow 84">
            <a:extLst>
              <a:ext uri="{FF2B5EF4-FFF2-40B4-BE49-F238E27FC236}">
                <a16:creationId xmlns:a16="http://schemas.microsoft.com/office/drawing/2014/main" id="{D31C8740-6C0F-DD46-8280-26A97A48E951}"/>
              </a:ext>
            </a:extLst>
          </p:cNvPr>
          <p:cNvSpPr/>
          <p:nvPr/>
        </p:nvSpPr>
        <p:spPr>
          <a:xfrm>
            <a:off x="4504032" y="875868"/>
            <a:ext cx="1118169" cy="625710"/>
          </a:xfrm>
          <a:prstGeom prst="uturnArrow">
            <a:avLst/>
          </a:prstGeom>
          <a:solidFill>
            <a:srgbClr val="FF0000">
              <a:alpha val="398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529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8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F61D5-F83B-8D48-9663-243687E1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Existence of solutions for DDS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BEF43-0D7B-B749-A89B-2760F9A8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3855537"/>
            <a:ext cx="8777265" cy="876006"/>
          </a:xfrm>
        </p:spPr>
        <p:txBody>
          <a:bodyPr/>
          <a:lstStyle/>
          <a:p>
            <a:pPr marL="0" indent="0" algn="r">
              <a:buNone/>
            </a:pPr>
            <a:endParaRPr lang="en-US" sz="1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Cortes, J. Discontinuous Dynamical Systems. </a:t>
            </a:r>
            <a:r>
              <a:rPr lang="en-US" sz="1400" i="1" dirty="0"/>
              <a:t>IEEE Control Systems Magazine</a:t>
            </a:r>
            <a:r>
              <a:rPr lang="en-US" sz="1400" dirty="0"/>
              <a:t> </a:t>
            </a:r>
            <a:r>
              <a:rPr lang="en-US" sz="1400" b="1" dirty="0"/>
              <a:t>2008</a:t>
            </a:r>
            <a:r>
              <a:rPr lang="en-US" sz="1400" dirty="0"/>
              <a:t>, </a:t>
            </a:r>
            <a:r>
              <a:rPr lang="en-US" sz="1400" i="1" dirty="0"/>
              <a:t>28</a:t>
            </a:r>
            <a:r>
              <a:rPr lang="en-US" sz="1400" dirty="0"/>
              <a:t> (3), 36–73. </a:t>
            </a:r>
            <a:r>
              <a:rPr lang="en-US" sz="1400" dirty="0">
                <a:hlinkClick r:id="rId3"/>
              </a:rPr>
              <a:t>https://doi.org/10.1109/MCS.2008.919306</a:t>
            </a:r>
            <a:r>
              <a:rPr lang="en-US" sz="1400" dirty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A.F. </a:t>
            </a:r>
            <a:r>
              <a:rPr lang="en-US" sz="1400" dirty="0" err="1"/>
              <a:t>Filippov</a:t>
            </a:r>
            <a:r>
              <a:rPr lang="en-US" sz="1400" dirty="0"/>
              <a:t>, Differential Equations with Discontinuous Righthand Sides. </a:t>
            </a:r>
            <a:r>
              <a:rPr lang="en-US" sz="1400" i="1" dirty="0"/>
              <a:t>Norwell, MA: Kluwer</a:t>
            </a:r>
            <a:r>
              <a:rPr lang="en-US" sz="1400" dirty="0"/>
              <a:t>, 1988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05C65C-E092-AC47-8DF1-37AECA0D8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A8DF4-D804-A941-AE15-F489A0D4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934B8F-8534-AC46-BE68-4560D0A74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1" y="1370709"/>
            <a:ext cx="3026834" cy="2571750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82F4D130-C10B-6D4A-BE1F-A22CF001F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331" y="284150"/>
            <a:ext cx="1423628" cy="11734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9E4AFC-452C-D340-B255-8E6D8D246C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15" y="1382382"/>
            <a:ext cx="2101175" cy="2571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FBD718-B14D-CD43-90AC-DF39FED3DA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13" y="1661014"/>
            <a:ext cx="1490446" cy="21945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23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4977-973C-C849-BB17-C806030A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sliding mode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F1C81-3632-7144-A7A9-85F282C6A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688" y="1385072"/>
            <a:ext cx="3292789" cy="3011315"/>
          </a:xfrm>
        </p:spPr>
        <p:txBody>
          <a:bodyPr/>
          <a:lstStyle/>
          <a:p>
            <a:r>
              <a:rPr lang="en-US" dirty="0"/>
              <a:t>Vector fields point inwards at boundary of Ω</a:t>
            </a:r>
            <a:r>
              <a:rPr lang="en-US" baseline="-25000" dirty="0" err="1">
                <a:latin typeface="American Typewriter" panose="02090604020004020304" pitchFamily="18" charset="77"/>
              </a:rPr>
              <a:t>i</a:t>
            </a:r>
            <a:endParaRPr lang="en-US" dirty="0"/>
          </a:p>
          <a:p>
            <a:r>
              <a:rPr lang="en-US" dirty="0"/>
              <a:t>Sliding mode solution:</a:t>
            </a:r>
          </a:p>
          <a:p>
            <a:pPr lvl="1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T =T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0</a:t>
            </a:r>
          </a:p>
          <a:p>
            <a:endParaRPr lang="en-US" i="1" baseline="-25000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  <a:p>
            <a:endParaRPr lang="en-US" dirty="0">
              <a:ea typeface="Cambria Math" panose="02040503050406030204" pitchFamily="18" charset="0"/>
              <a:cs typeface="Apple Chancery" panose="03020702040506060504" pitchFamily="66" charset="-79"/>
            </a:endParaRPr>
          </a:p>
          <a:p>
            <a:r>
              <a:rPr lang="en-US" dirty="0">
                <a:ea typeface="Cambria Math" panose="02040503050406030204" pitchFamily="18" charset="0"/>
                <a:cs typeface="Apple Chancery" panose="03020702040506060504" pitchFamily="66" charset="-79"/>
              </a:rPr>
              <a:t>Reversing On/Off gives non unique solution starting at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T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0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E21D-0D07-924C-B920-38ED1997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06A2C-CCFB-EA45-AF8D-98329F7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9EC732-92F7-1F43-A30B-F96298179264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80D72F4-1C41-4187-A4BC-492CF086CF40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13F735-34A4-914E-9142-BF29F678C36D}"/>
              </a:ext>
            </a:extLst>
          </p:cNvPr>
          <p:cNvSpPr/>
          <p:nvPr/>
        </p:nvSpPr>
        <p:spPr>
          <a:xfrm>
            <a:off x="6710327" y="2033745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5F9AB4-336B-DF4D-BB0C-43A15CFCCED0}"/>
              </a:ext>
            </a:extLst>
          </p:cNvPr>
          <p:cNvSpPr/>
          <p:nvPr/>
        </p:nvSpPr>
        <p:spPr>
          <a:xfrm>
            <a:off x="4482481" y="3084242"/>
            <a:ext cx="122972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 &gt; 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BAD671-F254-A74D-9041-704BB054ECFD}"/>
              </a:ext>
            </a:extLst>
          </p:cNvPr>
          <p:cNvSpPr/>
          <p:nvPr/>
        </p:nvSpPr>
        <p:spPr>
          <a:xfrm>
            <a:off x="5559544" y="2692670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388033-E549-1E45-8DE2-924EF1F2DE7A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5746756" y="2237189"/>
            <a:ext cx="1089019" cy="4554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AA050B-45A5-9449-9A92-464A4EEE36C4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flipH="1">
            <a:off x="5097346" y="2916173"/>
            <a:ext cx="64941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8A201F-1C1A-5E47-8610-D263F969FFC5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5746756" y="2916173"/>
            <a:ext cx="580701" cy="158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D98275-79B5-3A4F-B059-1D68EF300AD2}"/>
              </a:ext>
            </a:extLst>
          </p:cNvPr>
          <p:cNvCxnSpPr>
            <a:cxnSpLocks/>
            <a:stCxn id="8" idx="2"/>
            <a:endCxn id="38" idx="0"/>
          </p:cNvCxnSpPr>
          <p:nvPr/>
        </p:nvCxnSpPr>
        <p:spPr>
          <a:xfrm>
            <a:off x="6835775" y="2237189"/>
            <a:ext cx="939354" cy="3166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8F08FD7-91DC-E646-9963-322E50606EA4}"/>
              </a:ext>
            </a:extLst>
          </p:cNvPr>
          <p:cNvSpPr/>
          <p:nvPr/>
        </p:nvSpPr>
        <p:spPr>
          <a:xfrm>
            <a:off x="5819107" y="3074701"/>
            <a:ext cx="1016699" cy="501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Heater 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6EF113-5809-B945-8300-E021654A4C8F}"/>
              </a:ext>
            </a:extLst>
          </p:cNvPr>
          <p:cNvSpPr/>
          <p:nvPr/>
        </p:nvSpPr>
        <p:spPr>
          <a:xfrm>
            <a:off x="7266779" y="2553794"/>
            <a:ext cx="1016699" cy="501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Heater OFF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DAD8C06-924D-6540-BC23-BC29CB92348D}"/>
              </a:ext>
            </a:extLst>
          </p:cNvPr>
          <p:cNvCxnSpPr>
            <a:cxnSpLocks/>
          </p:cNvCxnSpPr>
          <p:nvPr/>
        </p:nvCxnSpPr>
        <p:spPr>
          <a:xfrm>
            <a:off x="4572000" y="4290279"/>
            <a:ext cx="32781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A66D708-CA5D-284C-95FF-D870E6D6DAD0}"/>
              </a:ext>
            </a:extLst>
          </p:cNvPr>
          <p:cNvSpPr txBox="1"/>
          <p:nvPr/>
        </p:nvSpPr>
        <p:spPr>
          <a:xfrm>
            <a:off x="7922723" y="4097461"/>
            <a:ext cx="360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T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C2AC4BB-7209-AF48-91F3-C694D402BEC9}"/>
              </a:ext>
            </a:extLst>
          </p:cNvPr>
          <p:cNvCxnSpPr/>
          <p:nvPr/>
        </p:nvCxnSpPr>
        <p:spPr>
          <a:xfrm>
            <a:off x="6225187" y="4175851"/>
            <a:ext cx="0" cy="220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339298B-772C-714B-BC12-CCCD6C5A3E6D}"/>
              </a:ext>
            </a:extLst>
          </p:cNvPr>
          <p:cNvGrpSpPr/>
          <p:nvPr/>
        </p:nvGrpSpPr>
        <p:grpSpPr>
          <a:xfrm>
            <a:off x="4983813" y="4230690"/>
            <a:ext cx="1084146" cy="0"/>
            <a:chOff x="4572000" y="4175851"/>
            <a:chExt cx="1084146" cy="0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A9C8D79-6E40-7B4F-9AF0-CECCC8359646}"/>
                </a:ext>
              </a:extLst>
            </p:cNvPr>
            <p:cNvCxnSpPr/>
            <p:nvPr/>
          </p:nvCxnSpPr>
          <p:spPr>
            <a:xfrm>
              <a:off x="4572000" y="41758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441D4B31-EF04-C647-A995-FF7E1398C1B0}"/>
                </a:ext>
              </a:extLst>
            </p:cNvPr>
            <p:cNvCxnSpPr/>
            <p:nvPr/>
          </p:nvCxnSpPr>
          <p:spPr>
            <a:xfrm>
              <a:off x="4851400" y="41758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B67FD24-8760-EC43-9D03-B99C01D7E9BC}"/>
                </a:ext>
              </a:extLst>
            </p:cNvPr>
            <p:cNvCxnSpPr/>
            <p:nvPr/>
          </p:nvCxnSpPr>
          <p:spPr>
            <a:xfrm>
              <a:off x="5097346" y="41758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25C8302-B5A1-DB46-B316-BB23B6D5B3E2}"/>
                </a:ext>
              </a:extLst>
            </p:cNvPr>
            <p:cNvCxnSpPr/>
            <p:nvPr/>
          </p:nvCxnSpPr>
          <p:spPr>
            <a:xfrm>
              <a:off x="5376746" y="41758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001417-D1D9-4E48-BC1D-B39129432BC3}"/>
              </a:ext>
            </a:extLst>
          </p:cNvPr>
          <p:cNvGrpSpPr/>
          <p:nvPr/>
        </p:nvGrpSpPr>
        <p:grpSpPr>
          <a:xfrm rot="10800000">
            <a:off x="6327457" y="4228905"/>
            <a:ext cx="1084146" cy="0"/>
            <a:chOff x="4724400" y="4328251"/>
            <a:chExt cx="1084146" cy="0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A61E146-BF92-E241-BB0B-B410757FED53}"/>
                </a:ext>
              </a:extLst>
            </p:cNvPr>
            <p:cNvCxnSpPr/>
            <p:nvPr/>
          </p:nvCxnSpPr>
          <p:spPr>
            <a:xfrm>
              <a:off x="4724400" y="43282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0FBFF0A-B909-914C-9976-BEAE2BDCE125}"/>
                </a:ext>
              </a:extLst>
            </p:cNvPr>
            <p:cNvCxnSpPr/>
            <p:nvPr/>
          </p:nvCxnSpPr>
          <p:spPr>
            <a:xfrm>
              <a:off x="5003800" y="43282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857E910-D480-C840-A008-22144710BFCA}"/>
                </a:ext>
              </a:extLst>
            </p:cNvPr>
            <p:cNvCxnSpPr/>
            <p:nvPr/>
          </p:nvCxnSpPr>
          <p:spPr>
            <a:xfrm>
              <a:off x="5249746" y="43282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DFD2992-5E81-DF40-AF7F-B83AE73D3BEA}"/>
                </a:ext>
              </a:extLst>
            </p:cNvPr>
            <p:cNvCxnSpPr/>
            <p:nvPr/>
          </p:nvCxnSpPr>
          <p:spPr>
            <a:xfrm>
              <a:off x="5529146" y="4328251"/>
              <a:ext cx="279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EED663E-03B7-C04F-B8C7-68CBB76B0262}"/>
              </a:ext>
            </a:extLst>
          </p:cNvPr>
          <p:cNvSpPr txBox="1"/>
          <p:nvPr/>
        </p:nvSpPr>
        <p:spPr>
          <a:xfrm>
            <a:off x="6012460" y="4358471"/>
            <a:ext cx="481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T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0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0D642790-FB69-B845-8F8B-0BAE88D10CB1}"/>
              </a:ext>
            </a:extLst>
          </p:cNvPr>
          <p:cNvSpPr/>
          <p:nvPr/>
        </p:nvSpPr>
        <p:spPr>
          <a:xfrm>
            <a:off x="6267340" y="4066481"/>
            <a:ext cx="1572219" cy="402189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7ED578A-29BC-2A4E-B854-A3DC3524F85A}"/>
              </a:ext>
            </a:extLst>
          </p:cNvPr>
          <p:cNvSpPr/>
          <p:nvPr/>
        </p:nvSpPr>
        <p:spPr>
          <a:xfrm>
            <a:off x="4466624" y="4062221"/>
            <a:ext cx="1728165" cy="4021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B7C84B-A73B-3B46-BD8D-06906F4E34A7}"/>
              </a:ext>
            </a:extLst>
          </p:cNvPr>
          <p:cNvSpPr txBox="1"/>
          <p:nvPr/>
        </p:nvSpPr>
        <p:spPr>
          <a:xfrm>
            <a:off x="4330401" y="2621803"/>
            <a:ext cx="2555854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0C02524-14B5-BB4D-A2D2-DABF8FF9540A}"/>
              </a:ext>
            </a:extLst>
          </p:cNvPr>
          <p:cNvSpPr txBox="1"/>
          <p:nvPr/>
        </p:nvSpPr>
        <p:spPr>
          <a:xfrm>
            <a:off x="7107385" y="2472334"/>
            <a:ext cx="1572219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472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3" grpId="0" animBg="1"/>
      <p:bldP spid="64" grpId="0" animBg="1"/>
      <p:bldP spid="65" grpId="0" animBg="1"/>
      <p:bldP spid="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ABBC57F-11E4-7C49-B355-D9853A17807F}"/>
              </a:ext>
            </a:extLst>
          </p:cNvPr>
          <p:cNvCxnSpPr/>
          <p:nvPr/>
        </p:nvCxnSpPr>
        <p:spPr>
          <a:xfrm>
            <a:off x="2308225" y="1723860"/>
            <a:ext cx="4007908" cy="85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58E4977-973C-C849-BB17-C806030A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Infinite Soccer game</a:t>
            </a:r>
          </a:p>
        </p:txBody>
      </p:sp>
      <p:pic>
        <p:nvPicPr>
          <p:cNvPr id="24" name="Content Placeholder 23" descr="High voltage">
            <a:extLst>
              <a:ext uri="{FF2B5EF4-FFF2-40B4-BE49-F238E27FC236}">
                <a16:creationId xmlns:a16="http://schemas.microsoft.com/office/drawing/2014/main" id="{C81FCAC7-9AE1-7E44-AF59-85967FFA2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4106" y="1329384"/>
            <a:ext cx="788953" cy="78895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E21D-0D07-924C-B920-38ED1997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06A2C-CCFB-EA45-AF8D-98329F7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9EC732-92F7-1F43-A30B-F96298179264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80D72F4-1C41-4187-A4BC-492CF086CF40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13F735-34A4-914E-9142-BF29F678C36D}"/>
              </a:ext>
            </a:extLst>
          </p:cNvPr>
          <p:cNvSpPr/>
          <p:nvPr/>
        </p:nvSpPr>
        <p:spPr>
          <a:xfrm>
            <a:off x="5030753" y="2957753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5F9AB4-336B-DF4D-BB0C-43A15CFCCED0}"/>
              </a:ext>
            </a:extLst>
          </p:cNvPr>
          <p:cNvSpPr/>
          <p:nvPr/>
        </p:nvSpPr>
        <p:spPr>
          <a:xfrm>
            <a:off x="2308225" y="4011383"/>
            <a:ext cx="2080159" cy="66932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Battery &gt; 20% and Not Charging</a:t>
            </a:r>
            <a:endParaRPr lang="en-US" sz="1200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BAD671-F254-A74D-9041-704BB054ECFD}"/>
              </a:ext>
            </a:extLst>
          </p:cNvPr>
          <p:cNvSpPr/>
          <p:nvPr/>
        </p:nvSpPr>
        <p:spPr>
          <a:xfrm>
            <a:off x="3879970" y="361667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388033-E549-1E45-8DE2-924EF1F2DE7A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4067182" y="3161197"/>
            <a:ext cx="1089019" cy="4554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AA050B-45A5-9449-9A92-464A4EEE36C4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flipH="1">
            <a:off x="3348305" y="3840181"/>
            <a:ext cx="718877" cy="1712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8A201F-1C1A-5E47-8610-D263F969FFC5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4067182" y="3840181"/>
            <a:ext cx="1083648" cy="2552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D98275-79B5-3A4F-B059-1D68EF300AD2}"/>
              </a:ext>
            </a:extLst>
          </p:cNvPr>
          <p:cNvCxnSpPr>
            <a:cxnSpLocks/>
            <a:stCxn id="8" idx="2"/>
            <a:endCxn id="38" idx="0"/>
          </p:cNvCxnSpPr>
          <p:nvPr/>
        </p:nvCxnSpPr>
        <p:spPr>
          <a:xfrm>
            <a:off x="5156201" y="3161197"/>
            <a:ext cx="939354" cy="3166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8F08FD7-91DC-E646-9963-322E50606EA4}"/>
              </a:ext>
            </a:extLst>
          </p:cNvPr>
          <p:cNvSpPr/>
          <p:nvPr/>
        </p:nvSpPr>
        <p:spPr>
          <a:xfrm>
            <a:off x="4535967" y="4095417"/>
            <a:ext cx="1229726" cy="501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Recharge battery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6EF113-5809-B945-8300-E021654A4C8F}"/>
              </a:ext>
            </a:extLst>
          </p:cNvPr>
          <p:cNvSpPr/>
          <p:nvPr/>
        </p:nvSpPr>
        <p:spPr>
          <a:xfrm>
            <a:off x="5587205" y="3477802"/>
            <a:ext cx="1016699" cy="501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Play Soccer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DC24BB29-672D-4844-9001-26404E0FE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970" y="985405"/>
            <a:ext cx="962391" cy="12848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0DE562F-D529-5F40-854D-4F049F3B0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0" y="1260498"/>
            <a:ext cx="1232346" cy="9267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79A2D46-66EC-A142-A531-6E8CF4F13A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04" y="1918907"/>
            <a:ext cx="250896" cy="2547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699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2" grpId="0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4977-973C-C849-BB17-C806030A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112" y="358896"/>
            <a:ext cx="6935788" cy="501254"/>
          </a:xfrm>
        </p:spPr>
        <p:txBody>
          <a:bodyPr/>
          <a:lstStyle/>
          <a:p>
            <a:r>
              <a:rPr lang="en-US" dirty="0"/>
              <a:t>The Infinite Soccer game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E21D-0D07-924C-B920-38ED1997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06A2C-CCFB-EA45-AF8D-98329F7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9EC732-92F7-1F43-A30B-F96298179264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80D72F4-1C41-4187-A4BC-492CF086CF40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0ED52C5-00AD-5D46-B675-2AFA940F6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71" y="259685"/>
            <a:ext cx="2981573" cy="602582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590FED-626C-EA4A-B16B-E1BA892B7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16" y="2014669"/>
            <a:ext cx="2995084" cy="1322917"/>
          </a:xfrm>
          <a:prstGeom prst="rect">
            <a:avLst/>
          </a:prstGeom>
        </p:spPr>
      </p:pic>
      <p:pic>
        <p:nvPicPr>
          <p:cNvPr id="27" name="Picture 26" descr="rechargeR.pdf">
            <a:extLst>
              <a:ext uri="{FF2B5EF4-FFF2-40B4-BE49-F238E27FC236}">
                <a16:creationId xmlns:a16="http://schemas.microsoft.com/office/drawing/2014/main" id="{6C4E7C15-4C8D-3E42-8DEE-0D8FEB69C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26892"/>
            <a:ext cx="4174067" cy="3263808"/>
          </a:xfrm>
          <a:prstGeom prst="rect">
            <a:avLst/>
          </a:prstGeom>
        </p:spPr>
      </p:pic>
      <p:pic>
        <p:nvPicPr>
          <p:cNvPr id="29" name="Content Placeholder 23" descr="High voltage">
            <a:extLst>
              <a:ext uri="{FF2B5EF4-FFF2-40B4-BE49-F238E27FC236}">
                <a16:creationId xmlns:a16="http://schemas.microsoft.com/office/drawing/2014/main" id="{A46F3AE3-AAC7-BC49-9AC6-F056B0001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354" y="4403322"/>
            <a:ext cx="465144" cy="465144"/>
          </a:xfrm>
          <a:prstGeom prst="rect">
            <a:avLst/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C2C3057-D3DD-4A40-BC4B-1A5CB4645491}"/>
              </a:ext>
            </a:extLst>
          </p:cNvPr>
          <p:cNvSpPr/>
          <p:nvPr/>
        </p:nvSpPr>
        <p:spPr>
          <a:xfrm>
            <a:off x="1483782" y="1422400"/>
            <a:ext cx="3376083" cy="2023534"/>
          </a:xfrm>
          <a:prstGeom prst="roundRect">
            <a:avLst>
              <a:gd name="adj" fmla="val 2441"/>
            </a:avLst>
          </a:prstGeom>
          <a:solidFill>
            <a:srgbClr val="00B050">
              <a:alpha val="486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BA8E833-88E7-0342-A027-C61464F90282}"/>
              </a:ext>
            </a:extLst>
          </p:cNvPr>
          <p:cNvSpPr/>
          <p:nvPr/>
        </p:nvSpPr>
        <p:spPr>
          <a:xfrm>
            <a:off x="1141111" y="1186048"/>
            <a:ext cx="3718755" cy="236352"/>
          </a:xfrm>
          <a:prstGeom prst="roundRect">
            <a:avLst/>
          </a:prstGeom>
          <a:solidFill>
            <a:srgbClr val="00B050">
              <a:alpha val="486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1FB688F-D1B6-AA4C-9F22-F69F90AB4E2B}"/>
              </a:ext>
            </a:extLst>
          </p:cNvPr>
          <p:cNvSpPr txBox="1"/>
          <p:nvPr/>
        </p:nvSpPr>
        <p:spPr>
          <a:xfrm>
            <a:off x="5289550" y="2472084"/>
            <a:ext cx="2305049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5" name="Graphic 34" descr="Full battery">
            <a:extLst>
              <a:ext uri="{FF2B5EF4-FFF2-40B4-BE49-F238E27FC236}">
                <a16:creationId xmlns:a16="http://schemas.microsoft.com/office/drawing/2014/main" id="{60DD03E2-F204-BF4F-BFC8-15571E298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5344" y="1219200"/>
            <a:ext cx="565150" cy="565150"/>
          </a:xfrm>
          <a:prstGeom prst="rect">
            <a:avLst/>
          </a:prstGeom>
        </p:spPr>
      </p:pic>
      <p:pic>
        <p:nvPicPr>
          <p:cNvPr id="36" name="Graphic 35" descr="Empty battery">
            <a:extLst>
              <a:ext uri="{FF2B5EF4-FFF2-40B4-BE49-F238E27FC236}">
                <a16:creationId xmlns:a16="http://schemas.microsoft.com/office/drawing/2014/main" id="{4FA9CC73-5F82-5D4B-A105-1C4381A2D8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951" y="3860227"/>
            <a:ext cx="565150" cy="56515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5728117-4E6F-C54A-A629-9FE006AB0A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915" y="4590833"/>
            <a:ext cx="465145" cy="349789"/>
          </a:xfrm>
          <a:prstGeom prst="rect">
            <a:avLst/>
          </a:prstGeom>
        </p:spPr>
      </p:pic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B9FB0EBF-F7B1-9B4F-ADCA-96C5A99FC606}"/>
              </a:ext>
            </a:extLst>
          </p:cNvPr>
          <p:cNvSpPr/>
          <p:nvPr/>
        </p:nvSpPr>
        <p:spPr>
          <a:xfrm>
            <a:off x="1181358" y="4218350"/>
            <a:ext cx="3610775" cy="250881"/>
          </a:xfrm>
          <a:prstGeom prst="roundRect">
            <a:avLst/>
          </a:prstGeom>
          <a:solidFill>
            <a:srgbClr val="FF0000">
              <a:alpha val="486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328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rechargeDo.pdf">
            <a:extLst>
              <a:ext uri="{FF2B5EF4-FFF2-40B4-BE49-F238E27FC236}">
                <a16:creationId xmlns:a16="http://schemas.microsoft.com/office/drawing/2014/main" id="{C4ABB972-D8EF-B444-8536-43371F495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94" y="1360795"/>
            <a:ext cx="4207172" cy="3289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E4977-973C-C849-BB17-C806030A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112" y="358896"/>
            <a:ext cx="6935788" cy="501254"/>
          </a:xfrm>
        </p:spPr>
        <p:txBody>
          <a:bodyPr/>
          <a:lstStyle/>
          <a:p>
            <a:r>
              <a:rPr lang="en-US" dirty="0"/>
              <a:t>The Infinite Soccer game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E21D-0D07-924C-B920-38ED1997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06A2C-CCFB-EA45-AF8D-98329F7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9EC732-92F7-1F43-A30B-F96298179264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80D72F4-1C41-4187-A4BC-492CF086CF40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0ED52C5-00AD-5D46-B675-2AFA940F6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71" y="259685"/>
            <a:ext cx="2981573" cy="602582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590FED-626C-EA4A-B16B-E1BA892B7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16" y="2014669"/>
            <a:ext cx="2995084" cy="1322917"/>
          </a:xfrm>
          <a:prstGeom prst="rect">
            <a:avLst/>
          </a:prstGeom>
        </p:spPr>
      </p:pic>
      <p:pic>
        <p:nvPicPr>
          <p:cNvPr id="29" name="Content Placeholder 23" descr="High voltage">
            <a:extLst>
              <a:ext uri="{FF2B5EF4-FFF2-40B4-BE49-F238E27FC236}">
                <a16:creationId xmlns:a16="http://schemas.microsoft.com/office/drawing/2014/main" id="{A46F3AE3-AAC7-BC49-9AC6-F056B0001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354" y="4403322"/>
            <a:ext cx="465144" cy="46514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1FB688F-D1B6-AA4C-9F22-F69F90AB4E2B}"/>
              </a:ext>
            </a:extLst>
          </p:cNvPr>
          <p:cNvSpPr txBox="1"/>
          <p:nvPr/>
        </p:nvSpPr>
        <p:spPr>
          <a:xfrm>
            <a:off x="7332644" y="2182786"/>
            <a:ext cx="909656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9D5B60-76EC-454D-AF42-40CAC675E8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22" y="4616897"/>
            <a:ext cx="650199" cy="488950"/>
          </a:xfrm>
          <a:prstGeom prst="rect">
            <a:avLst/>
          </a:prstGeom>
        </p:spPr>
      </p:pic>
      <p:pic>
        <p:nvPicPr>
          <p:cNvPr id="20" name="Graphic 19" descr="Full battery">
            <a:extLst>
              <a:ext uri="{FF2B5EF4-FFF2-40B4-BE49-F238E27FC236}">
                <a16:creationId xmlns:a16="http://schemas.microsoft.com/office/drawing/2014/main" id="{693FD106-52F4-5C4E-AB1A-60D6B3174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5344" y="1219200"/>
            <a:ext cx="565150" cy="565150"/>
          </a:xfrm>
          <a:prstGeom prst="rect">
            <a:avLst/>
          </a:prstGeom>
        </p:spPr>
      </p:pic>
      <p:pic>
        <p:nvPicPr>
          <p:cNvPr id="12" name="Graphic 11" descr="Empty battery">
            <a:extLst>
              <a:ext uri="{FF2B5EF4-FFF2-40B4-BE49-F238E27FC236}">
                <a16:creationId xmlns:a16="http://schemas.microsoft.com/office/drawing/2014/main" id="{8334A188-1B38-2440-92B2-50DE1127CE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8951" y="3860227"/>
            <a:ext cx="565150" cy="5651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520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rechargeTot.pdf">
            <a:extLst>
              <a:ext uri="{FF2B5EF4-FFF2-40B4-BE49-F238E27FC236}">
                <a16:creationId xmlns:a16="http://schemas.microsoft.com/office/drawing/2014/main" id="{2249F808-656A-C24E-A252-88231E276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1" y="1327202"/>
            <a:ext cx="4207172" cy="3289695"/>
          </a:xfrm>
          <a:prstGeom prst="rect">
            <a:avLst/>
          </a:prstGeom>
        </p:spPr>
      </p:pic>
      <p:pic>
        <p:nvPicPr>
          <p:cNvPr id="14" name="Picture 13" descr="rechargeDo.pdf">
            <a:extLst>
              <a:ext uri="{FF2B5EF4-FFF2-40B4-BE49-F238E27FC236}">
                <a16:creationId xmlns:a16="http://schemas.microsoft.com/office/drawing/2014/main" id="{C4ABB972-D8EF-B444-8536-43371F495A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73" y="3548467"/>
            <a:ext cx="1679066" cy="1312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E4977-973C-C849-BB17-C806030A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112" y="358896"/>
            <a:ext cx="6935788" cy="501254"/>
          </a:xfrm>
        </p:spPr>
        <p:txBody>
          <a:bodyPr/>
          <a:lstStyle/>
          <a:p>
            <a:r>
              <a:rPr lang="en-US" dirty="0"/>
              <a:t>The Infinite Soccer game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E21D-0D07-924C-B920-38ED1997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06A2C-CCFB-EA45-AF8D-98329F7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9EC732-92F7-1F43-A30B-F96298179264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80D72F4-1C41-4187-A4BC-492CF086CF40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0ED52C5-00AD-5D46-B675-2AFA940F6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71" y="259685"/>
            <a:ext cx="2981573" cy="602582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590FED-626C-EA4A-B16B-E1BA892B7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16" y="2014669"/>
            <a:ext cx="2995084" cy="1322917"/>
          </a:xfrm>
          <a:prstGeom prst="rect">
            <a:avLst/>
          </a:prstGeom>
        </p:spPr>
      </p:pic>
      <p:pic>
        <p:nvPicPr>
          <p:cNvPr id="29" name="Content Placeholder 23" descr="High voltage">
            <a:extLst>
              <a:ext uri="{FF2B5EF4-FFF2-40B4-BE49-F238E27FC236}">
                <a16:creationId xmlns:a16="http://schemas.microsoft.com/office/drawing/2014/main" id="{A46F3AE3-AAC7-BC49-9AC6-F056B0001E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2354" y="4403322"/>
            <a:ext cx="465144" cy="46514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1FB688F-D1B6-AA4C-9F22-F69F90AB4E2B}"/>
              </a:ext>
            </a:extLst>
          </p:cNvPr>
          <p:cNvSpPr txBox="1"/>
          <p:nvPr/>
        </p:nvSpPr>
        <p:spPr>
          <a:xfrm>
            <a:off x="5289726" y="2075962"/>
            <a:ext cx="2952573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9D5B60-76EC-454D-AF42-40CAC675E8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22" y="4616897"/>
            <a:ext cx="650199" cy="488950"/>
          </a:xfrm>
          <a:prstGeom prst="rect">
            <a:avLst/>
          </a:prstGeom>
        </p:spPr>
      </p:pic>
      <p:pic>
        <p:nvPicPr>
          <p:cNvPr id="20" name="Graphic 19" descr="Full battery">
            <a:extLst>
              <a:ext uri="{FF2B5EF4-FFF2-40B4-BE49-F238E27FC236}">
                <a16:creationId xmlns:a16="http://schemas.microsoft.com/office/drawing/2014/main" id="{693FD106-52F4-5C4E-AB1A-60D6B31744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5344" y="1219200"/>
            <a:ext cx="565150" cy="565150"/>
          </a:xfrm>
          <a:prstGeom prst="rect">
            <a:avLst/>
          </a:prstGeom>
        </p:spPr>
      </p:pic>
      <p:pic>
        <p:nvPicPr>
          <p:cNvPr id="12" name="Graphic 11" descr="Empty battery">
            <a:extLst>
              <a:ext uri="{FF2B5EF4-FFF2-40B4-BE49-F238E27FC236}">
                <a16:creationId xmlns:a16="http://schemas.microsoft.com/office/drawing/2014/main" id="{8334A188-1B38-2440-92B2-50DE1127CEA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8951" y="3860227"/>
            <a:ext cx="565150" cy="565150"/>
          </a:xfrm>
          <a:prstGeom prst="rect">
            <a:avLst/>
          </a:prstGeom>
        </p:spPr>
      </p:pic>
      <p:pic>
        <p:nvPicPr>
          <p:cNvPr id="16" name="Picture 15" descr="rechargeR.pdf">
            <a:extLst>
              <a:ext uri="{FF2B5EF4-FFF2-40B4-BE49-F238E27FC236}">
                <a16:creationId xmlns:a16="http://schemas.microsoft.com/office/drawing/2014/main" id="{F22E793C-CFBA-184B-850E-6C0BCA417B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440" y="3570910"/>
            <a:ext cx="1679068" cy="1312906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1A763ED-36AF-6C46-8F24-1B44F5B7EC7D}"/>
              </a:ext>
            </a:extLst>
          </p:cNvPr>
          <p:cNvSpPr/>
          <p:nvPr/>
        </p:nvSpPr>
        <p:spPr>
          <a:xfrm>
            <a:off x="1234611" y="3566514"/>
            <a:ext cx="3557522" cy="649886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E172333-A2AD-1546-8A21-298614D5BDB4}"/>
              </a:ext>
            </a:extLst>
          </p:cNvPr>
          <p:cNvSpPr/>
          <p:nvPr/>
        </p:nvSpPr>
        <p:spPr>
          <a:xfrm>
            <a:off x="1197012" y="1576986"/>
            <a:ext cx="232239" cy="2627933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Ω</a:t>
            </a:r>
            <a:r>
              <a:rPr lang="en-US" sz="1100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A37E740-ED6B-BA48-A88F-178869307156}"/>
              </a:ext>
            </a:extLst>
          </p:cNvPr>
          <p:cNvSpPr/>
          <p:nvPr/>
        </p:nvSpPr>
        <p:spPr>
          <a:xfrm>
            <a:off x="1471761" y="1515533"/>
            <a:ext cx="3320372" cy="2005735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88FC502-4D91-1B49-87DB-4DC38E0D120F}"/>
              </a:ext>
            </a:extLst>
          </p:cNvPr>
          <p:cNvSpPr/>
          <p:nvPr/>
        </p:nvSpPr>
        <p:spPr>
          <a:xfrm>
            <a:off x="1201004" y="1340234"/>
            <a:ext cx="3557522" cy="211667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D8A4D0-4D31-1F4D-8E12-CEE1A56DB252}"/>
              </a:ext>
            </a:extLst>
          </p:cNvPr>
          <p:cNvSpPr txBox="1"/>
          <p:nvPr/>
        </p:nvSpPr>
        <p:spPr>
          <a:xfrm>
            <a:off x="5781937" y="3860227"/>
            <a:ext cx="39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36BB57-D2DC-B044-B0C4-55984DB0C363}"/>
              </a:ext>
            </a:extLst>
          </p:cNvPr>
          <p:cNvSpPr txBox="1"/>
          <p:nvPr/>
        </p:nvSpPr>
        <p:spPr>
          <a:xfrm>
            <a:off x="7548259" y="3801472"/>
            <a:ext cx="39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27714E-C597-9E4D-A6FB-C9B5E99BC25A}"/>
              </a:ext>
            </a:extLst>
          </p:cNvPr>
          <p:cNvSpPr txBox="1"/>
          <p:nvPr/>
        </p:nvSpPr>
        <p:spPr>
          <a:xfrm>
            <a:off x="5781937" y="1262193"/>
            <a:ext cx="180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We can prove that the battery never runs out (if proper start state)</a:t>
            </a:r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B6F95C5D-8BF9-1C40-BA0B-A299E6E708CF}"/>
              </a:ext>
            </a:extLst>
          </p:cNvPr>
          <p:cNvSpPr/>
          <p:nvPr/>
        </p:nvSpPr>
        <p:spPr>
          <a:xfrm rot="20101071">
            <a:off x="1301572" y="3238327"/>
            <a:ext cx="1178873" cy="357786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BAB6151-33A6-C844-AD00-EC755BCF4A01}"/>
              </a:ext>
            </a:extLst>
          </p:cNvPr>
          <p:cNvSpPr/>
          <p:nvPr/>
        </p:nvSpPr>
        <p:spPr>
          <a:xfrm>
            <a:off x="1181358" y="4218350"/>
            <a:ext cx="3610775" cy="250881"/>
          </a:xfrm>
          <a:prstGeom prst="roundRect">
            <a:avLst/>
          </a:prstGeom>
          <a:solidFill>
            <a:srgbClr val="FF0000">
              <a:alpha val="486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7" name="Left-Right Arrow 26">
            <a:extLst>
              <a:ext uri="{FF2B5EF4-FFF2-40B4-BE49-F238E27FC236}">
                <a16:creationId xmlns:a16="http://schemas.microsoft.com/office/drawing/2014/main" id="{B44C9329-19DD-7547-950E-2C5193CAD696}"/>
              </a:ext>
            </a:extLst>
          </p:cNvPr>
          <p:cNvSpPr/>
          <p:nvPr/>
        </p:nvSpPr>
        <p:spPr>
          <a:xfrm rot="16673075">
            <a:off x="3706536" y="3963948"/>
            <a:ext cx="556597" cy="357786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776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8" grpId="0" animBg="1"/>
      <p:bldP spid="21" grpId="0" animBg="1"/>
      <p:bldP spid="22" grpId="0" animBg="1"/>
      <p:bldP spid="23" grpId="0" animBg="1"/>
      <p:bldP spid="10" grpId="0"/>
      <p:bldP spid="11" grpId="0" animBg="1"/>
      <p:bldP spid="28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rechargeTot.pdf">
            <a:extLst>
              <a:ext uri="{FF2B5EF4-FFF2-40B4-BE49-F238E27FC236}">
                <a16:creationId xmlns:a16="http://schemas.microsoft.com/office/drawing/2014/main" id="{2249F808-656A-C24E-A252-88231E276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50" y="1164536"/>
            <a:ext cx="4207172" cy="32896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E4977-973C-C849-BB17-C806030A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112" y="358896"/>
            <a:ext cx="6935788" cy="501254"/>
          </a:xfrm>
        </p:spPr>
        <p:txBody>
          <a:bodyPr/>
          <a:lstStyle/>
          <a:p>
            <a:r>
              <a:rPr lang="en-US" dirty="0"/>
              <a:t>What about </a:t>
            </a:r>
            <a:r>
              <a:rPr lang="en-US" dirty="0" err="1"/>
              <a:t>Filippov</a:t>
            </a:r>
            <a:r>
              <a:rPr lang="en-US" dirty="0"/>
              <a:t>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E21D-0D07-924C-B920-38ED1997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89420" y="3924164"/>
            <a:ext cx="2057400" cy="117474"/>
          </a:xfrm>
        </p:spPr>
        <p:txBody>
          <a:bodyPr/>
          <a:lstStyle/>
          <a:p>
            <a:fld id="{680D72F4-1C41-4187-A4BC-492CF086CF40}" type="slidenum">
              <a:rPr lang="en-GB" smtClean="0"/>
              <a:t>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06A2C-CCFB-EA45-AF8D-98329F7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4039" y="4568878"/>
            <a:ext cx="2895600" cy="27384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9EC732-92F7-1F43-A30B-F96298179264}"/>
              </a:ext>
            </a:extLst>
          </p:cNvPr>
          <p:cNvSpPr txBox="1">
            <a:spLocks/>
          </p:cNvSpPr>
          <p:nvPr/>
        </p:nvSpPr>
        <p:spPr>
          <a:xfrm>
            <a:off x="7189420" y="3924164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80D72F4-1C41-4187-A4BC-492CF086CF40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1A763ED-36AF-6C46-8F24-1B44F5B7EC7D}"/>
              </a:ext>
            </a:extLst>
          </p:cNvPr>
          <p:cNvSpPr/>
          <p:nvPr/>
        </p:nvSpPr>
        <p:spPr>
          <a:xfrm>
            <a:off x="719400" y="3403848"/>
            <a:ext cx="3557522" cy="649886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E172333-A2AD-1546-8A21-298614D5BDB4}"/>
              </a:ext>
            </a:extLst>
          </p:cNvPr>
          <p:cNvSpPr/>
          <p:nvPr/>
        </p:nvSpPr>
        <p:spPr>
          <a:xfrm>
            <a:off x="681801" y="1414320"/>
            <a:ext cx="232239" cy="2627933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Ω</a:t>
            </a:r>
            <a:r>
              <a:rPr lang="en-US" sz="1100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1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A37E740-ED6B-BA48-A88F-178869307156}"/>
              </a:ext>
            </a:extLst>
          </p:cNvPr>
          <p:cNvSpPr/>
          <p:nvPr/>
        </p:nvSpPr>
        <p:spPr>
          <a:xfrm>
            <a:off x="956550" y="1352867"/>
            <a:ext cx="3320372" cy="2005735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88FC502-4D91-1B49-87DB-4DC38E0D120F}"/>
              </a:ext>
            </a:extLst>
          </p:cNvPr>
          <p:cNvSpPr/>
          <p:nvPr/>
        </p:nvSpPr>
        <p:spPr>
          <a:xfrm>
            <a:off x="685793" y="1177568"/>
            <a:ext cx="3557522" cy="211667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D478F0-6A00-F140-8090-341EABE796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490" y="236198"/>
            <a:ext cx="2172737" cy="184606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E044FFB-F0AE-DE49-ADB1-E660266B2292}"/>
              </a:ext>
            </a:extLst>
          </p:cNvPr>
          <p:cNvSpPr txBox="1"/>
          <p:nvPr/>
        </p:nvSpPr>
        <p:spPr>
          <a:xfrm>
            <a:off x="770581" y="1977542"/>
            <a:ext cx="429617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466191-3A44-E94C-A128-BDDBA9E9B897}"/>
              </a:ext>
            </a:extLst>
          </p:cNvPr>
          <p:cNvSpPr txBox="1"/>
          <p:nvPr/>
        </p:nvSpPr>
        <p:spPr>
          <a:xfrm>
            <a:off x="7021849" y="1219672"/>
            <a:ext cx="429617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5429C99-87B4-C348-8E4A-A0D9257FD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506" y="2204962"/>
            <a:ext cx="1805517" cy="3050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B093544-24A1-E743-A837-AD94AA55DB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5645" y="3053502"/>
            <a:ext cx="3314242" cy="305042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D41C2ED-E4E7-2B44-BC63-A25E72729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86" y="4517175"/>
            <a:ext cx="3917636" cy="1056132"/>
          </a:xfrm>
        </p:spPr>
        <p:txBody>
          <a:bodyPr/>
          <a:lstStyle/>
          <a:p>
            <a:r>
              <a:rPr lang="en-US" dirty="0"/>
              <a:t>No guarantee of unique solution…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1F8DB9-89C6-4549-9D07-469BD530E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5645" y="2618765"/>
            <a:ext cx="3429663" cy="305042"/>
          </a:xfrm>
          <a:prstGeom prst="rect">
            <a:avLst/>
          </a:prstGeom>
        </p:spPr>
      </p:pic>
      <p:sp>
        <p:nvSpPr>
          <p:cNvPr id="32" name="Content Placeholder 10">
            <a:extLst>
              <a:ext uri="{FF2B5EF4-FFF2-40B4-BE49-F238E27FC236}">
                <a16:creationId xmlns:a16="http://schemas.microsoft.com/office/drawing/2014/main" id="{2BBD8687-635C-8F45-8499-9D6ECAD1602F}"/>
              </a:ext>
            </a:extLst>
          </p:cNvPr>
          <p:cNvSpPr txBox="1">
            <a:spLocks/>
          </p:cNvSpPr>
          <p:nvPr/>
        </p:nvSpPr>
        <p:spPr>
          <a:xfrm>
            <a:off x="4638984" y="3525668"/>
            <a:ext cx="4061230" cy="10561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Discrete time solutions always exist</a:t>
            </a:r>
          </a:p>
          <a:p>
            <a:r>
              <a:rPr lang="en-US" dirty="0"/>
              <a:t>Lack of unique continuous time </a:t>
            </a:r>
            <a:r>
              <a:rPr lang="en-US" dirty="0">
                <a:sym typeface="Wingdings" pitchFamily="2" charset="2"/>
              </a:rPr>
              <a:t> system sensitive to noise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AABB74E-409B-EF43-A59E-67F4BF9531B3}"/>
              </a:ext>
            </a:extLst>
          </p:cNvPr>
          <p:cNvCxnSpPr>
            <a:cxnSpLocks/>
          </p:cNvCxnSpPr>
          <p:nvPr/>
        </p:nvCxnSpPr>
        <p:spPr>
          <a:xfrm>
            <a:off x="5075771" y="2342368"/>
            <a:ext cx="237569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6139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1" grpId="0" build="p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A71636-BD8E-344A-B519-2098B72EC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AD1B7A-4F88-4440-8DF9-EB6875514F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3646" y="1044161"/>
            <a:ext cx="7559674" cy="3612000"/>
          </a:xfrm>
        </p:spPr>
        <p:txBody>
          <a:bodyPr/>
          <a:lstStyle/>
          <a:p>
            <a:r>
              <a:rPr lang="en-US" dirty="0"/>
              <a:t>What is a Discontinuous Dynamical System?</a:t>
            </a:r>
          </a:p>
          <a:p>
            <a:pPr lvl="1"/>
            <a:r>
              <a:rPr lang="en-US" dirty="0"/>
              <a:t>BT can be seen as a DDS</a:t>
            </a:r>
          </a:p>
          <a:p>
            <a:r>
              <a:rPr lang="en-US" dirty="0"/>
              <a:t>When will a subtree execute?</a:t>
            </a:r>
          </a:p>
          <a:p>
            <a:pPr lvl="1"/>
            <a:r>
              <a:rPr lang="en-US" dirty="0"/>
              <a:t>Inside its Operating region Ω</a:t>
            </a:r>
            <a:r>
              <a:rPr lang="en-US" baseline="-25000" dirty="0" err="1"/>
              <a:t>i</a:t>
            </a:r>
            <a:endParaRPr lang="en-US" baseline="-25000" dirty="0"/>
          </a:p>
          <a:p>
            <a:r>
              <a:rPr lang="en-US" dirty="0"/>
              <a:t>When will a subtree get ticked?</a:t>
            </a:r>
          </a:p>
          <a:p>
            <a:pPr lvl="1"/>
            <a:r>
              <a:rPr lang="en-US" dirty="0"/>
              <a:t>Inside its Influence region </a:t>
            </a:r>
            <a:r>
              <a:rPr lang="en-US" dirty="0" err="1">
                <a:latin typeface="American Typewriter" panose="02090604020004020304" pitchFamily="18" charset="77"/>
              </a:rPr>
              <a:t>I</a:t>
            </a:r>
            <a:r>
              <a:rPr lang="en-US" baseline="-25000" dirty="0" err="1"/>
              <a:t>i</a:t>
            </a:r>
            <a:endParaRPr lang="en-US" baseline="-25000" dirty="0"/>
          </a:p>
          <a:p>
            <a:r>
              <a:rPr lang="en-US" dirty="0"/>
              <a:t>How do we compute these</a:t>
            </a:r>
            <a:r>
              <a:rPr lang="en-US" baseline="-25000" dirty="0"/>
              <a:t> 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recursive formulas…</a:t>
            </a:r>
          </a:p>
          <a:p>
            <a:r>
              <a:rPr lang="en-US" dirty="0"/>
              <a:t>Can we analyze a BT using the Ω</a:t>
            </a:r>
            <a:r>
              <a:rPr lang="en-US" baseline="-25000" dirty="0" err="1"/>
              <a:t>i</a:t>
            </a:r>
            <a:r>
              <a:rPr lang="en-US" baseline="-25000" dirty="0"/>
              <a:t> 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yes, goal convergence or infinite cycles can be found…</a:t>
            </a:r>
          </a:p>
          <a:p>
            <a:r>
              <a:rPr lang="en-US" dirty="0"/>
              <a:t>Can we guarantee existence and uniqueness of solutions?</a:t>
            </a:r>
          </a:p>
          <a:p>
            <a:pPr lvl="1"/>
            <a:r>
              <a:rPr lang="en-US" dirty="0"/>
              <a:t>yes…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1EF9F098-767D-5B4B-8329-C0914183A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154" y="1176319"/>
            <a:ext cx="2030648" cy="16738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992DDE-1097-7F41-B074-7D49F367F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59" y="3022542"/>
            <a:ext cx="2002843" cy="107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98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85AFC4-C987-B447-99D2-CC2049199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63" y="2184438"/>
            <a:ext cx="3449450" cy="162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33.6|11.5|24.2|6.4|1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0.4|20.3|29.1|2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59.4|6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7|4|4.6|17.7|5.2|27.1|34.5|4.4|7.7|12.6|2.6|0.7|0.6|1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5.8|1.9|12.5|1.4|14.3|5.3|1|11.3|1.6|1.9|18.1|31.2|13.9|3.7|16.8|0.9|9.3|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5.6|3.6|7.6|6.8|14.8|19.2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28.3|21.2|15.8|26.4|1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3|1.2|10|9.5|18.9|5.7|10.9|10.1|1.1|19.4|25.1|6.8|22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8|8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6|2.9|6.5|4.1|4.6|1.9|32.5|5.2|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8|63.3|6.2|8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.1|4.8|13.4|37.3|2.2|7.6|3.2|14|19.9|16.9|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6.3|36.2|6.5|7.7|49.1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24496</TotalTime>
  <Words>849</Words>
  <Application>Microsoft Macintosh PowerPoint</Application>
  <PresentationFormat>On-screen Show (16:9)</PresentationFormat>
  <Paragraphs>244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American Typewriter</vt:lpstr>
      <vt:lpstr>Arial</vt:lpstr>
      <vt:lpstr>Calibri</vt:lpstr>
      <vt:lpstr>Cambria Math</vt:lpstr>
      <vt:lpstr>Systemtypsnitt</vt:lpstr>
      <vt:lpstr>KTH_PPT-mall</vt:lpstr>
      <vt:lpstr>When will a subtree execute?  or Analyzing Behavior Trees as Discontinuous Dynamical Systems</vt:lpstr>
      <vt:lpstr>Outline</vt:lpstr>
      <vt:lpstr>Discontinuous Dynamical System (DDS)</vt:lpstr>
      <vt:lpstr>Discontinuous Dynamical System: Convergence</vt:lpstr>
      <vt:lpstr>Example: When do leaf nodes of BT execute</vt:lpstr>
      <vt:lpstr>When do subtrees execute?</vt:lpstr>
      <vt:lpstr>Influence region (general)</vt:lpstr>
      <vt:lpstr>Operating region (general)</vt:lpstr>
      <vt:lpstr>Discontinuous Dynamical System</vt:lpstr>
      <vt:lpstr>Pick and place BT (with guarantees)</vt:lpstr>
      <vt:lpstr>Existence of solutions for DDS</vt:lpstr>
      <vt:lpstr>Example of sliding mode solution</vt:lpstr>
      <vt:lpstr>The Infinite Soccer game</vt:lpstr>
      <vt:lpstr>The Infinite Soccer game</vt:lpstr>
      <vt:lpstr>The Infinite Soccer game</vt:lpstr>
      <vt:lpstr>The Infinite Soccer game</vt:lpstr>
      <vt:lpstr>What about Filippov?</vt:lpstr>
      <vt:lpstr>Outline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274</cp:revision>
  <cp:lastPrinted>2013-05-27T09:10:21Z</cp:lastPrinted>
  <dcterms:created xsi:type="dcterms:W3CDTF">2019-02-11T09:39:15Z</dcterms:created>
  <dcterms:modified xsi:type="dcterms:W3CDTF">2022-11-18T09:23:56Z</dcterms:modified>
</cp:coreProperties>
</file>